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4148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a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52a20db2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条件概率的计算</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7e453b213">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事件的独立性与条件概率的关系</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932e6fe2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概率的乘法公式的应用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53.png"/><Relationship Id="rId4" Type="http://schemas.openxmlformats.org/officeDocument/2006/relationships/image" Target="../media/image52.png"/></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5.xml"/><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image" Target="../media/image55.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6.xml"/><Relationship Id="rId1" Type="http://schemas.openxmlformats.org/officeDocument/2006/relationships/slideLayout" Target="../slideLayouts/slideLayout5.xml"/><Relationship Id="rId5" Type="http://schemas.openxmlformats.org/officeDocument/2006/relationships/image" Target="../media/image58.png"/><Relationship Id="rId4" Type="http://schemas.openxmlformats.org/officeDocument/2006/relationships/image" Target="../media/image17.png"/></Relationships>
</file>

<file path=ppt/slides/_rels/slide2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8.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6_BD.14_1#2ef7786aa?vop=1&amp;pid=52a20db2d&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一个袋子中装有</a:t>
            </a:r>
            <a:r>
              <a:rPr lang="en-US" altLang="zh-CN" sz="1800" b="0" i="0" dirty="0">
                <a:solidFill>
                  <a:srgbClr val="000000"/>
                </a:solidFill>
                <a:latin typeface="微软雅黑" pitchFamily="34" charset="0"/>
                <a:ea typeface="微软雅黑" pitchFamily="34" charset="-122"/>
                <a:cs typeface="微软雅黑" pitchFamily="34" charset="-120"/>
              </a:rPr>
              <a:t>10个球，其中1个红球，2个黄球，3个黑球，4个白球，</a:t>
            </a:r>
            <a:r>
              <a:rPr lang="en-US" altLang="zh-CN" sz="1800" b="0" i="0">
                <a:solidFill>
                  <a:srgbClr val="000000"/>
                </a:solidFill>
                <a:latin typeface="微软雅黑" pitchFamily="34" charset="0"/>
                <a:ea typeface="微软雅黑" pitchFamily="34" charset="-122"/>
                <a:cs typeface="微软雅黑" pitchFamily="34" charset="-120"/>
              </a:rPr>
              <a:t>这些球除颜色外完全相同，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从中依次摸出</a:t>
            </a:r>
            <a:r>
              <a:rPr lang="en-US" altLang="zh-CN" sz="1800" b="0" i="0" dirty="0">
                <a:solidFill>
                  <a:srgbClr val="000000"/>
                </a:solidFill>
                <a:latin typeface="微软雅黑" pitchFamily="34" charset="0"/>
                <a:ea typeface="微软雅黑" pitchFamily="34" charset="-122"/>
                <a:cs typeface="微软雅黑" pitchFamily="34" charset="-120"/>
              </a:rPr>
              <a:t>2个球，摸出的球不再放回，则在摸出的第一个球为红球的条件下</a:t>
            </a:r>
            <a:r>
              <a:rPr lang="en-US" altLang="zh-CN" sz="1800" b="0" i="0">
                <a:solidFill>
                  <a:srgbClr val="000000"/>
                </a:solidFill>
                <a:latin typeface="微软雅黑" pitchFamily="34" charset="0"/>
                <a:ea typeface="微软雅黑" pitchFamily="34" charset="-122"/>
                <a:cs typeface="微软雅黑" pitchFamily="34" charset="-120"/>
              </a:rPr>
              <a:t>，摸出的第二个球为黄球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或黑球的概率为</a:t>
            </a:r>
            <a:r>
              <a:rPr lang="en-US" altLang="zh-CN" i="0">
                <a:solidFill>
                  <a:srgbClr val="000000"/>
                </a:solidFill>
                <a:latin typeface="SimSun" pitchFamily="34" charset="0"/>
                <a:ea typeface="SimSun" pitchFamily="34" charset="-122"/>
                <a:cs typeface="SimSun" pitchFamily="34" charset="-120"/>
              </a:rPr>
              <a:t>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p:pic>
        <p:nvPicPr>
          <p:cNvPr id="3" name="QB_6_BD.14_1#2ef7786aa?vop=1&amp;pid=52a20db2d&amp;color=0,0,0&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38778" y="1202079"/>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AN.15_1#2ef7786aa.blank?vop=1&amp;pid=52a20db2d&amp;color=0,0,0&amp;vpa=5&amp;vtp=1&amp;bbb=1&amp;rh=30.96504"/>
              <p:cNvSpPr/>
              <p:nvPr/>
            </p:nvSpPr>
            <p:spPr>
              <a:xfrm>
                <a:off x="2449766" y="1826444"/>
                <a:ext cx="214313" cy="393256"/>
              </a:xfrm>
              <a:prstGeom prst="rect">
                <a:avLst/>
              </a:prstGeom>
              <a:noFill/>
              <a:ln/>
            </p:spPr>
            <p:txBody>
              <a:bodyPr wrap="none" lIns="0" tIns="0" rIns="0" bIns="0" rtlCol="0" anchor="t"/>
              <a:lstStyle/>
              <a:p>
                <a:pPr algn="ctr" latinLnBrk="1">
                  <a:lnSpc>
                    <a:spcPts val="3100"/>
                  </a:lnSpc>
                </a:pPr>
                <a14:m>
                  <m:oMath xmlns:m="http://schemas.openxmlformats.org/officeDocument/2006/math">
                    <m:f>
                      <m:fPr>
                        <m:ctrlPr>
                          <a:rPr lang="en-US" altLang="zh-CN" b="0" i="1" dirty="0" smtClean="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5</m:t>
                        </m:r>
                      </m:num>
                      <m:den>
                        <m:r>
                          <a:rPr lang="en-US" altLang="zh-CN"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15_1#2ef7786aa.blank?vop=1&amp;pid=52a20db2d&amp;color=0,0,0&amp;vpa=5&amp;vtp=1&amp;bbb=1&amp;rh=30.96504"/>
              <p:cNvSpPr>
                <a:spLocks noRot="1" noChangeAspect="1" noMove="1" noResize="1" noEditPoints="1" noAdjustHandles="1" noChangeArrowheads="1" noChangeShapeType="1" noTextEdit="1"/>
              </p:cNvSpPr>
              <p:nvPr/>
            </p:nvSpPr>
            <p:spPr>
              <a:xfrm>
                <a:off x="2449766" y="1826444"/>
                <a:ext cx="214313" cy="393256"/>
              </a:xfrm>
              <a:prstGeom prst="rect">
                <a:avLst/>
              </a:prstGeom>
              <a:blipFill>
                <a:blip r:embed="rId4"/>
                <a:stretch>
                  <a:fillRect l="-2857" b="-1406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16_1#2ef7786aa?vop=1&amp;pid=52a20db2d&amp;color=0,0,0&amp;vtp=1&amp;bbb=1&amp;hb=1"/>
              <p:cNvSpPr/>
              <p:nvPr/>
            </p:nvSpPr>
            <p:spPr>
              <a:xfrm>
                <a:off x="832104" y="2263134"/>
                <a:ext cx="10533888" cy="3333687"/>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“摸出的第一个球为红球”，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“摸出的第二个球为黄球”，</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“摸出的第二个球为黑球”.</a:t>
                </a:r>
                <a:endParaRPr lang="en-US" altLang="zh-CN" sz="1800" dirty="0">
                  <a:solidFill>
                    <a:srgbClr val="000000"/>
                  </a:solidFill>
                </a:endParaRPr>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1×2</m:t>
                        </m:r>
                      </m:num>
                      <m:den>
                        <m:r>
                          <a:rPr lang="en-US" altLang="zh-CN" sz="1800" b="0" i="0">
                            <a:solidFill>
                              <a:srgbClr val="000000"/>
                            </a:solidFill>
                            <a:latin typeface="Cambria Math" pitchFamily="34" charset="0"/>
                            <a:ea typeface="Cambria Math" pitchFamily="34" charset="-122"/>
                            <a:cs typeface="Cambria Math" pitchFamily="34" charset="-120"/>
                          </a:rPr>
                          <m:t>10×9</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6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𝐴𝐶</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1×3</m:t>
                        </m:r>
                      </m:num>
                      <m:den>
                        <m:r>
                          <a:rPr lang="en-US" altLang="zh-CN" sz="1800" b="0" i="0">
                            <a:solidFill>
                              <a:srgbClr val="000000"/>
                            </a:solidFill>
                            <a:latin typeface="Cambria Math" pitchFamily="34" charset="0"/>
                            <a:ea typeface="Cambria Math" pitchFamily="34" charset="-122"/>
                            <a:cs typeface="Cambria Math" pitchFamily="34" charset="-120"/>
                          </a:rPr>
                          <m:t>10×9</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8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45</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8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30</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5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所求概率为</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𝐵</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𝐶</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𝐵</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𝐶</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9</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16_1#2ef7786aa?vop=1&amp;pid=52a20db2d&amp;color=0,0,0&amp;vtp=1&amp;bbb=1&amp;hb=1"/>
              <p:cNvSpPr>
                <a:spLocks noRot="1" noChangeAspect="1" noMove="1" noResize="1" noEditPoints="1" noAdjustHandles="1" noChangeArrowheads="1" noChangeShapeType="1" noTextEdit="1"/>
              </p:cNvSpPr>
              <p:nvPr/>
            </p:nvSpPr>
            <p:spPr>
              <a:xfrm>
                <a:off x="832104" y="2263134"/>
                <a:ext cx="10533888" cy="3333687"/>
              </a:xfrm>
              <a:prstGeom prst="rect">
                <a:avLst/>
              </a:prstGeom>
              <a:blipFill>
                <a:blip r:embed="rId5"/>
                <a:stretch>
                  <a:fillRect l="-1389" r="-6192" b="-25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AS.16_2#2ef7786aa?vop=1&amp;pid=52a20db2d&amp;color=0,0,0&amp;mp=1&amp;vtp=1&amp;bt=1&amp;bbb=1&amp;hb=1"/>
              <p:cNvSpPr/>
              <p:nvPr/>
            </p:nvSpPr>
            <p:spPr>
              <a:xfrm>
                <a:off x="832104" y="1080000"/>
                <a:ext cx="10533888" cy="173990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一题多解</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设</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摸出的第一个球为红球</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摸出的第二个球为黄球</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摸出的第二个球为黑球</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则</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)=1×</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SimSun" pitchFamily="34" charset="0"/>
                    <a:ea typeface="SimSun" pitchFamily="34" charset="-122"/>
                    <a:cs typeface="SimSun" pitchFamily="34" charset="-120"/>
                  </a:rPr>
                  <a:t> </a:t>
                </a:r>
                <a:r>
                  <a:rPr lang="en-US" altLang="zh-CN" b="0" i="0" dirty="0">
                    <a:solidFill>
                      <a:srgbClr val="000000"/>
                    </a:solidFill>
                    <a:latin typeface="微软雅黑" pitchFamily="34" charset="0"/>
                    <a:ea typeface="楷体" pitchFamily="34" charset="-122"/>
                    <a:cs typeface="微软雅黑" pitchFamily="34" charset="-120"/>
                  </a:rPr>
                  <a:t>所求概率为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𝐴𝐶</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6_AS.16_2#2ef7786aa?vop=1&amp;pid=52a20db2d&amp;color=0,0,0&amp;mp=1&amp;vtp=1&amp;bt=1&amp;bbb=1&amp;hb=1"/>
              <p:cNvSpPr>
                <a:spLocks noRot="1" noChangeAspect="1" noMove="1" noResize="1" noEditPoints="1" noAdjustHandles="1" noChangeArrowheads="1" noChangeShapeType="1" noTextEdit="1"/>
              </p:cNvSpPr>
              <p:nvPr/>
            </p:nvSpPr>
            <p:spPr>
              <a:xfrm>
                <a:off x="832104" y="1080000"/>
                <a:ext cx="10533888" cy="1739900"/>
              </a:xfrm>
              <a:prstGeom prst="rect">
                <a:avLst/>
              </a:prstGeom>
              <a:blipFill>
                <a:blip r:embed="rId3"/>
                <a:stretch>
                  <a:fillRect l="-1389" b="-4545"/>
                </a:stretch>
              </a:blipFill>
              <a:ln/>
            </p:spPr>
            <p:txBody>
              <a:bodyPr/>
              <a:lstStyle/>
              <a:p>
                <a:r>
                  <a:rPr lang="zh-CN" altLang="en-US">
                    <a:noFill/>
                  </a:rPr>
                  <a:t> </a:t>
                </a:r>
              </a:p>
            </p:txBody>
          </p:sp>
        </mc:Fallback>
      </mc:AlternateContent>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6_BD.17_1#0138d79c4?vop=1&amp;pid=52a20db2d&amp;color=0,0,0&amp;vtp=1&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小华同学设置手机密码的六位数字时，准备将</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π</m:t>
                    </m:r>
                    <m:r>
                      <a:rPr lang="en-US" altLang="zh-CN" sz="1800" b="0" i="0">
                        <a:solidFill>
                          <a:srgbClr val="000000"/>
                        </a:solidFill>
                        <a:latin typeface="Cambria Math" pitchFamily="34" charset="0"/>
                        <a:ea typeface="Cambria Math" pitchFamily="34" charset="-122"/>
                        <a:cs typeface="Cambria Math" pitchFamily="34" charset="-120"/>
                      </a:rPr>
                      <m:t>≈3.141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59⋯)</m:t>
                    </m:r>
                  </m:oMath>
                </a14:m>
                <a:r>
                  <a:rPr lang="en-US" altLang="zh-CN" sz="1800" b="0" i="0" dirty="0">
                    <a:solidFill>
                      <a:srgbClr val="000000"/>
                    </a:solidFill>
                    <a:latin typeface="微软雅黑" pitchFamily="34" charset="0"/>
                    <a:ea typeface="微软雅黑" pitchFamily="34" charset="-122"/>
                    <a:cs typeface="微软雅黑" pitchFamily="34" charset="-120"/>
                  </a:rPr>
                  <a:t>的前六位数字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(3,1,4,1,5,9)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按照一定的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顺序进行设置</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6_BD.17_1#0138d79c4?vop=1&amp;pid=52a20db2d&amp;color=0,0,0&amp;vtp=1&amp;bt=1&amp;bbb=1&amp;hb=1"/>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3"/>
                <a:stretch>
                  <a:fillRect l="-1389" r="-926"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BD.18_1#58aab08af?vop=1&amp;pid=0138d79c4&amp;color=0,0,0&amp;vtp=1&amp;bbb=1"/>
              <p:cNvSpPr/>
              <p:nvPr/>
            </p:nvSpPr>
            <p:spPr>
              <a:xfrm>
                <a:off x="832104" y="190569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相同的数字相邻，求事件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发生的概率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7_BD.18_1#58aab08af?vop=1&amp;pid=0138d79c4&amp;color=0,0,0&amp;vtp=1&amp;bbb=1"/>
              <p:cNvSpPr>
                <a:spLocks noRot="1" noChangeAspect="1" noMove="1" noResize="1" noEditPoints="1" noAdjustHandles="1" noChangeArrowheads="1" noChangeShapeType="1" noTextEdit="1"/>
              </p:cNvSpPr>
              <p:nvPr/>
            </p:nvSpPr>
            <p:spPr>
              <a:xfrm>
                <a:off x="832104" y="1905690"/>
                <a:ext cx="10533888" cy="363855"/>
              </a:xfrm>
              <a:prstGeom prst="rect">
                <a:avLst/>
              </a:prstGeom>
              <a:blipFill>
                <a:blip r:embed="rId4"/>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7_AN.19_1#58aab08af?vop=1&amp;pid=0138d79c4&amp;color=0,0,0&amp;vtp=1&amp;bbb=1"/>
              <p:cNvSpPr/>
              <p:nvPr/>
            </p:nvSpPr>
            <p:spPr>
              <a:xfrm>
                <a:off x="832104" y="2279007"/>
                <a:ext cx="10533888" cy="9525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【解】依题意，在事件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中，要求两个1相邻，故只需要将它们看成一个元素与另外四个数字全排列即可，</a:t>
                </a:r>
                <a:endParaRPr lang="en-US" altLang="zh-CN" sz="1800" dirty="0"/>
              </a:p>
              <a:p>
                <a:pPr latinLnBrk="1">
                  <a:lnSpc>
                    <a:spcPts val="4200"/>
                  </a:lnSpc>
                </a:pPr>
                <a:r>
                  <a:rPr lang="en-US" altLang="zh-CN" b="0" i="0">
                    <a:solidFill>
                      <a:srgbClr val="FF0000"/>
                    </a:solidFill>
                    <a:latin typeface="微软雅黑" pitchFamily="34" charset="0"/>
                    <a:ea typeface="微软雅黑" pitchFamily="34" charset="-122"/>
                    <a:cs typeface="微软雅黑" pitchFamily="34" charset="-120"/>
                  </a:rPr>
                  <a:t>有</a:t>
                </a:r>
                <a14:m>
                  <m:oMath xmlns:m="http://schemas.openxmlformats.org/officeDocument/2006/math">
                    <m:sSubSup>
                      <m:sSubSupPr>
                        <m:ctrlPr>
                          <a:rPr lang="en-US" altLang="zh-CN" sz="1800" b="0">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5</m:t>
                        </m:r>
                      </m:sup>
                    </m:sSubSup>
                  </m:oMath>
                </a14:m>
                <a:r>
                  <a:rPr lang="en-US" altLang="zh-CN" sz="1800" b="0" i="0" dirty="0">
                    <a:solidFill>
                      <a:srgbClr val="FF0000"/>
                    </a:solidFill>
                    <a:latin typeface="微软雅黑" pitchFamily="34" charset="0"/>
                    <a:ea typeface="微软雅黑" pitchFamily="34" charset="-122"/>
                    <a:cs typeface="微软雅黑" pitchFamily="34" charset="-120"/>
                  </a:rPr>
                  <a:t>种方法，由古典概型的概率计算公式可得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𝐴</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5</m:t>
                            </m:r>
                          </m:sub>
                          <m:sup>
                            <m:r>
                              <a:rPr lang="en-US" altLang="zh-CN" sz="1800" b="0" i="0">
                                <a:solidFill>
                                  <a:srgbClr val="FF0000"/>
                                </a:solidFill>
                                <a:latin typeface="Cambria Math" pitchFamily="34" charset="0"/>
                                <a:ea typeface="Cambria Math" pitchFamily="34" charset="-122"/>
                                <a:cs typeface="Cambria Math" pitchFamily="34" charset="-120"/>
                              </a:rPr>
                              <m:t>5</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QO_7_AN.19_1#58aab08af?vop=1&amp;pid=0138d79c4&amp;color=0,0,0&amp;vtp=1&amp;bbb=1"/>
              <p:cNvSpPr>
                <a:spLocks noRot="1" noChangeAspect="1" noMove="1" noResize="1" noEditPoints="1" noAdjustHandles="1" noChangeArrowheads="1" noChangeShapeType="1" noTextEdit="1"/>
              </p:cNvSpPr>
              <p:nvPr/>
            </p:nvSpPr>
            <p:spPr>
              <a:xfrm>
                <a:off x="832104" y="2279007"/>
                <a:ext cx="10533888" cy="952500"/>
              </a:xfrm>
              <a:prstGeom prst="rect">
                <a:avLst/>
              </a:prstGeom>
              <a:blipFill>
                <a:blip r:embed="rId5"/>
                <a:stretch>
                  <a:fillRect l="-1389" r="-1794" b="-384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O_7_BD.20_1#704d57707?vop=1&amp;pid=0138d79c4&amp;color=0,0,0&amp;vtp=1&amp;bbb=1"/>
              <p:cNvSpPr/>
              <p:nvPr/>
            </p:nvSpPr>
            <p:spPr>
              <a:xfrm>
                <a:off x="832104" y="3231507"/>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相同的数字不相邻，求事件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发生的概率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O_7_BD.20_1#704d57707?vop=1&amp;pid=0138d79c4&amp;color=0,0,0&amp;vtp=1&amp;bbb=1"/>
              <p:cNvSpPr>
                <a:spLocks noRot="1" noChangeAspect="1" noMove="1" noResize="1" noEditPoints="1" noAdjustHandles="1" noChangeArrowheads="1" noChangeShapeType="1" noTextEdit="1"/>
              </p:cNvSpPr>
              <p:nvPr/>
            </p:nvSpPr>
            <p:spPr>
              <a:xfrm>
                <a:off x="832104" y="3231507"/>
                <a:ext cx="10533888" cy="363855"/>
              </a:xfrm>
              <a:prstGeom prst="rect">
                <a:avLst/>
              </a:prstGeom>
              <a:blipFill>
                <a:blip r:embed="rId6"/>
                <a:stretch>
                  <a:fillRect l="-1389" b="-3833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O_7_AN.21_1#704d57707?vop=1&amp;pid=0138d79c4&amp;color=0,0,0&amp;vtp=1&amp;bbb=1&amp;hb=1"/>
              <p:cNvSpPr/>
              <p:nvPr/>
            </p:nvSpPr>
            <p:spPr>
              <a:xfrm>
                <a:off x="832104" y="3595997"/>
                <a:ext cx="10533888" cy="13716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【解】在事件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中，要求两个1不能相邻，故只需将3，4，5,9全排列</a:t>
                </a:r>
                <a:r>
                  <a:rPr lang="en-US" altLang="zh-CN" sz="1800" b="0" i="0">
                    <a:solidFill>
                      <a:srgbClr val="FF0000"/>
                    </a:solidFill>
                    <a:latin typeface="微软雅黑" pitchFamily="34" charset="0"/>
                    <a:ea typeface="微软雅黑" pitchFamily="34" charset="-122"/>
                    <a:cs typeface="微软雅黑" pitchFamily="34" charset="-120"/>
                  </a:rPr>
                  <a:t>，再从四个数字形成的五个空中选两</a:t>
                </a: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个排</a:t>
                </a:r>
                <a:r>
                  <a:rPr lang="en-US" altLang="zh-CN" sz="1800" b="0" i="0" dirty="0">
                    <a:solidFill>
                      <a:srgbClr val="FF0000"/>
                    </a:solidFill>
                    <a:latin typeface="微软雅黑" pitchFamily="34" charset="0"/>
                    <a:ea typeface="微软雅黑" pitchFamily="34" charset="-122"/>
                    <a:cs typeface="微软雅黑" pitchFamily="34" charset="-120"/>
                  </a:rPr>
                  <a:t>1,</a:t>
                </a:r>
                <a:endParaRPr lang="en-US" altLang="zh-CN" sz="1800" dirty="0"/>
              </a:p>
              <a:p>
                <a:pPr latinLnBrk="1">
                  <a:lnSpc>
                    <a:spcPts val="4200"/>
                  </a:lnSpc>
                </a:pPr>
                <a:r>
                  <a:rPr lang="en-US" altLang="zh-CN" b="0" i="0">
                    <a:solidFill>
                      <a:srgbClr val="FF0000"/>
                    </a:solidFill>
                    <a:latin typeface="微软雅黑" pitchFamily="34" charset="0"/>
                    <a:ea typeface="微软雅黑" pitchFamily="34" charset="-122"/>
                    <a:cs typeface="微软雅黑" pitchFamily="34" charset="-120"/>
                  </a:rPr>
                  <a:t>有</a:t>
                </a:r>
                <a14:m>
                  <m:oMath xmlns:m="http://schemas.openxmlformats.org/officeDocument/2006/math">
                    <m:sSubSup>
                      <m:sSubSupPr>
                        <m:ctrlPr>
                          <a:rPr lang="en-US" altLang="zh-CN" b="0">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A</m:t>
                        </m:r>
                      </m:e>
                      <m:sub>
                        <m:r>
                          <a:rPr lang="en-US" altLang="zh-CN" b="0" i="0">
                            <a:solidFill>
                              <a:srgbClr val="FF0000"/>
                            </a:solidFill>
                            <a:latin typeface="Cambria Math" pitchFamily="34" charset="0"/>
                            <a:ea typeface="Cambria Math" pitchFamily="34" charset="-122"/>
                            <a:cs typeface="Cambria Math" pitchFamily="34" charset="-120"/>
                          </a:rPr>
                          <m:t>4</m:t>
                        </m:r>
                      </m:sub>
                      <m:sup>
                        <m:r>
                          <a:rPr lang="en-US" altLang="zh-CN" b="0" i="0">
                            <a:solidFill>
                              <a:srgbClr val="FF0000"/>
                            </a:solidFill>
                            <a:latin typeface="Cambria Math" pitchFamily="34" charset="0"/>
                            <a:ea typeface="Cambria Math" pitchFamily="34" charset="-122"/>
                            <a:cs typeface="Cambria Math" pitchFamily="34" charset="-120"/>
                          </a:rPr>
                          <m:t>4</m:t>
                        </m:r>
                      </m:sup>
                    </m:sSubSup>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C</m:t>
                        </m:r>
                      </m:e>
                      <m:sub>
                        <m:r>
                          <a:rPr lang="en-US" altLang="zh-CN" b="0" i="0">
                            <a:solidFill>
                              <a:srgbClr val="FF0000"/>
                            </a:solidFill>
                            <a:latin typeface="Cambria Math" pitchFamily="34" charset="0"/>
                            <a:ea typeface="Cambria Math" pitchFamily="34" charset="-122"/>
                            <a:cs typeface="Cambria Math" pitchFamily="34" charset="-120"/>
                          </a:rPr>
                          <m:t>5</m:t>
                        </m:r>
                      </m:sub>
                      <m:sup>
                        <m:r>
                          <a:rPr lang="en-US" altLang="zh-CN" b="0" i="0">
                            <a:solidFill>
                              <a:srgbClr val="FF0000"/>
                            </a:solidFill>
                            <a:latin typeface="Cambria Math" pitchFamily="34" charset="0"/>
                            <a:ea typeface="Cambria Math" pitchFamily="34" charset="-122"/>
                            <a:cs typeface="Cambria Math" pitchFamily="34" charset="-120"/>
                          </a:rPr>
                          <m:t>2</m:t>
                        </m:r>
                      </m:sup>
                    </m:sSubSup>
                  </m:oMath>
                </a14:m>
                <a:r>
                  <a:rPr lang="en-US" altLang="zh-CN" b="0" i="0" dirty="0">
                    <a:solidFill>
                      <a:srgbClr val="FF0000"/>
                    </a:solidFill>
                    <a:latin typeface="微软雅黑" pitchFamily="34" charset="0"/>
                    <a:ea typeface="微软雅黑" pitchFamily="34" charset="-122"/>
                    <a:cs typeface="微软雅黑" pitchFamily="34" charset="-120"/>
                  </a:rPr>
                  <a:t>种方法，由古典概型的概率计算公式可得</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𝑃</m:t>
                    </m:r>
                    <m:r>
                      <a:rPr lang="en-US" altLang="zh-CN" b="0" i="0">
                        <a:solidFill>
                          <a:srgbClr val="FF0000"/>
                        </a:solidFill>
                        <a:latin typeface="Cambria Math" pitchFamily="34" charset="0"/>
                        <a:ea typeface="Cambria Math" pitchFamily="34" charset="-122"/>
                        <a:cs typeface="Cambria Math" pitchFamily="34" charset="-120"/>
                      </a:rPr>
                      <m:t>(</m:t>
                    </m:r>
                    <m:r>
                      <a:rPr lang="en-US" altLang="zh-CN" b="0" i="0">
                        <a:solidFill>
                          <a:srgbClr val="FF0000"/>
                        </a:solidFill>
                        <a:latin typeface="Cambria Math" pitchFamily="34" charset="0"/>
                        <a:ea typeface="Cambria Math" pitchFamily="34" charset="-122"/>
                        <a:cs typeface="Cambria Math" pitchFamily="34" charset="-120"/>
                      </a:rPr>
                      <m:t>𝐵</m:t>
                    </m:r>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A</m:t>
                            </m:r>
                          </m:e>
                          <m:sub>
                            <m:r>
                              <a:rPr lang="en-US" altLang="zh-CN" b="0" i="0">
                                <a:solidFill>
                                  <a:srgbClr val="FF0000"/>
                                </a:solidFill>
                                <a:latin typeface="Cambria Math" pitchFamily="34" charset="0"/>
                                <a:ea typeface="Cambria Math" pitchFamily="34" charset="-122"/>
                                <a:cs typeface="Cambria Math" pitchFamily="34" charset="-120"/>
                              </a:rPr>
                              <m:t>4</m:t>
                            </m:r>
                          </m:sub>
                          <m:sup>
                            <m:r>
                              <a:rPr lang="en-US" altLang="zh-CN" b="0" i="0">
                                <a:solidFill>
                                  <a:srgbClr val="FF0000"/>
                                </a:solidFill>
                                <a:latin typeface="Cambria Math" pitchFamily="34" charset="0"/>
                                <a:ea typeface="Cambria Math" pitchFamily="34" charset="-122"/>
                                <a:cs typeface="Cambria Math" pitchFamily="34" charset="-120"/>
                              </a:rPr>
                              <m:t>4</m:t>
                            </m:r>
                          </m:sup>
                        </m:sSubSup>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C</m:t>
                            </m:r>
                          </m:e>
                          <m:sub>
                            <m:r>
                              <a:rPr lang="en-US" altLang="zh-CN" b="0" i="0">
                                <a:solidFill>
                                  <a:srgbClr val="FF0000"/>
                                </a:solidFill>
                                <a:latin typeface="Cambria Math" pitchFamily="34" charset="0"/>
                                <a:ea typeface="Cambria Math" pitchFamily="34" charset="-122"/>
                                <a:cs typeface="Cambria Math" pitchFamily="34" charset="-120"/>
                              </a:rPr>
                              <m:t>5</m:t>
                            </m:r>
                          </m:sub>
                          <m:sup>
                            <m:r>
                              <a:rPr lang="en-US" altLang="zh-CN" b="0" i="0">
                                <a:solidFill>
                                  <a:srgbClr val="FF0000"/>
                                </a:solidFill>
                                <a:latin typeface="Cambria Math" pitchFamily="34" charset="0"/>
                                <a:ea typeface="Cambria Math" pitchFamily="34" charset="-122"/>
                                <a:cs typeface="Cambria Math" pitchFamily="34" charset="-120"/>
                              </a:rPr>
                              <m:t>2</m:t>
                            </m:r>
                          </m:sup>
                        </m:sSubSup>
                      </m:num>
                      <m:den>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C</m:t>
                            </m:r>
                          </m:e>
                          <m:sub>
                            <m:r>
                              <a:rPr lang="en-US" altLang="zh-CN" b="0" i="0">
                                <a:solidFill>
                                  <a:srgbClr val="FF0000"/>
                                </a:solidFill>
                                <a:latin typeface="Cambria Math" pitchFamily="34" charset="0"/>
                                <a:ea typeface="Cambria Math" pitchFamily="34" charset="-122"/>
                                <a:cs typeface="Cambria Math" pitchFamily="34" charset="-120"/>
                              </a:rPr>
                              <m:t>6</m:t>
                            </m:r>
                          </m:sub>
                          <m:sup>
                            <m:r>
                              <a:rPr lang="en-US" altLang="zh-CN"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A</m:t>
                            </m:r>
                          </m:e>
                          <m:sub>
                            <m:r>
                              <a:rPr lang="en-US" altLang="zh-CN" b="0" i="0">
                                <a:solidFill>
                                  <a:srgbClr val="FF0000"/>
                                </a:solidFill>
                                <a:latin typeface="Cambria Math" pitchFamily="34" charset="0"/>
                                <a:ea typeface="Cambria Math" pitchFamily="34" charset="-122"/>
                                <a:cs typeface="Cambria Math" pitchFamily="34" charset="-120"/>
                              </a:rPr>
                              <m:t>4</m:t>
                            </m:r>
                          </m:sub>
                          <m:sup>
                            <m:r>
                              <a:rPr lang="en-US" altLang="zh-CN" b="0" i="0">
                                <a:solidFill>
                                  <a:srgbClr val="FF0000"/>
                                </a:solidFill>
                                <a:latin typeface="Cambria Math" pitchFamily="34" charset="0"/>
                                <a:ea typeface="Cambria Math" pitchFamily="34" charset="-122"/>
                                <a:cs typeface="Cambria Math" pitchFamily="34" charset="-120"/>
                              </a:rPr>
                              <m:t>4</m:t>
                            </m:r>
                          </m:sup>
                        </m:sSubSup>
                      </m:den>
                    </m:f>
                    <m:r>
                      <a:rPr lang="en-US" altLang="zh-CN" b="0" i="0">
                        <a:solidFill>
                          <a:srgbClr val="FF0000"/>
                        </a:solidFill>
                        <a:latin typeface="Cambria Math" pitchFamily="34" charset="0"/>
                        <a:ea typeface="Cambria Math" pitchFamily="34" charset="-122"/>
                        <a:cs typeface="Cambria Math" pitchFamily="34" charset="-120"/>
                      </a:rPr>
                      <m:t>=</m:t>
                    </m:r>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2</m:t>
                        </m:r>
                      </m:num>
                      <m:den>
                        <m:r>
                          <a:rPr lang="en-US" altLang="zh-CN" b="0" i="0">
                            <a:solidFill>
                              <a:srgbClr val="FF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O_7_AN.21_1#704d57707?vop=1&amp;pid=0138d79c4&amp;color=0,0,0&amp;vtp=1&amp;bbb=1&amp;hb=1"/>
              <p:cNvSpPr>
                <a:spLocks noRot="1" noChangeAspect="1" noMove="1" noResize="1" noEditPoints="1" noAdjustHandles="1" noChangeArrowheads="1" noChangeShapeType="1" noTextEdit="1"/>
              </p:cNvSpPr>
              <p:nvPr/>
            </p:nvSpPr>
            <p:spPr>
              <a:xfrm>
                <a:off x="832104" y="3595997"/>
                <a:ext cx="10533888" cy="1371600"/>
              </a:xfrm>
              <a:prstGeom prst="rect">
                <a:avLst/>
              </a:prstGeom>
              <a:blipFill>
                <a:blip r:embed="rId7"/>
                <a:stretch>
                  <a:fillRect l="-1389" r="-984" b="-222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6">
                                            <p:bg/>
                                          </p:spTgt>
                                        </p:tgtEl>
                                        <p:attrNameLst>
                                          <p:attrName>style.visibility</p:attrName>
                                        </p:attrNameLst>
                                      </p:cBhvr>
                                      <p:to>
                                        <p:strVal val="visible"/>
                                      </p:to>
                                    </p:set>
                                    <p:anim calcmode="lin" valueType="num">
                                      <p:cBhvr additive="base">
                                        <p:cTn id="2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2" dur="500" fill="hold"/>
                                        <p:tgtEl>
                                          <p:spTgt spid="6">
                                            <p:bg/>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additive="base">
                                        <p:cTn id="2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1" end="1"/>
                                            </p:txEl>
                                          </p:spTgt>
                                        </p:tgtEl>
                                        <p:attrNameLst>
                                          <p:attrName>style.visibility</p:attrName>
                                        </p:attrNameLst>
                                      </p:cBhvr>
                                      <p:to>
                                        <p:strVal val="visible"/>
                                      </p:to>
                                    </p:set>
                                    <p:anim calcmode="lin" valueType="num">
                                      <p:cBhvr additive="base">
                                        <p:cTn id="2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 calcmode="lin" valueType="num">
                                      <p:cBhvr additive="base">
                                        <p:cTn id="3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7_BD.22_1#b97031458?vop=1&amp;pid=0138d79c4&amp;color=0,0,0&amp;vtp=1&amp;bt=1&amp;bbb=1&amp;hb=1"/>
              <p:cNvSpPr/>
              <p:nvPr/>
            </p:nvSpPr>
            <p:spPr>
              <a:xfrm>
                <a:off x="832104" y="1080000"/>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相同数字不相邻，且相同数字之间只有一个数字，求在事件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发生的条件下，事件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发生</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7_BD.22_1#b97031458?vop=1&amp;pid=0138d79c4&amp;color=0,0,0&amp;vtp=1&amp;bt=1&amp;bbb=1&amp;hb=1"/>
              <p:cNvSpPr>
                <a:spLocks noRot="1" noChangeAspect="1" noMove="1" noResize="1" noEditPoints="1" noAdjustHandles="1" noChangeArrowheads="1" noChangeShapeType="1" noTextEdit="1"/>
              </p:cNvSpPr>
              <p:nvPr/>
            </p:nvSpPr>
            <p:spPr>
              <a:xfrm>
                <a:off x="832104" y="1080000"/>
                <a:ext cx="10533888" cy="773430"/>
              </a:xfrm>
              <a:prstGeom prst="rect">
                <a:avLst/>
              </a:prstGeom>
              <a:blipFill>
                <a:blip r:embed="rId3"/>
                <a:stretch>
                  <a:fillRect l="-1389" r="-289"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3" name="QO_7_AN.23_1#b97031458?vop=1&amp;pid=0138d79c4&amp;color=0,0,0&amp;vtp=1&amp;bbb=1"/>
              <p:cNvSpPr/>
              <p:nvPr/>
            </p:nvSpPr>
            <p:spPr>
              <a:xfrm>
                <a:off x="832104" y="1863717"/>
                <a:ext cx="10533888" cy="20447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【解】在事件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中，要求相同数字不相邻，且相同数字之间只有一个数字，</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故</a:t>
                </a:r>
                <a:r>
                  <a:rPr lang="en-US" altLang="zh-CN" sz="1800" b="0" i="0">
                    <a:solidFill>
                      <a:srgbClr val="FF0000"/>
                    </a:solidFill>
                    <a:latin typeface="微软雅黑" pitchFamily="34" charset="0"/>
                    <a:ea typeface="微软雅黑" pitchFamily="34" charset="-122"/>
                    <a:cs typeface="微软雅黑" pitchFamily="34" charset="-120"/>
                  </a:rPr>
                  <a:t>先在</a:t>
                </a:r>
                <a:r>
                  <a:rPr lang="en-US" altLang="zh-CN" sz="1800" b="0" i="0" dirty="0">
                    <a:solidFill>
                      <a:srgbClr val="FF0000"/>
                    </a:solidFill>
                    <a:latin typeface="微软雅黑" pitchFamily="34" charset="0"/>
                    <a:ea typeface="微软雅黑" pitchFamily="34" charset="-122"/>
                    <a:cs typeface="微软雅黑" pitchFamily="34" charset="-120"/>
                  </a:rPr>
                  <a:t>3，4，5，9中选出一个数字放在两个1之间，将它们看成一个元素，与另外三个元素全排列即可，</a:t>
                </a:r>
                <a:endParaRPr lang="en-US" altLang="zh-CN" sz="1800" dirty="0"/>
              </a:p>
              <a:p>
                <a:pPr latinLnBrk="1">
                  <a:lnSpc>
                    <a:spcPts val="4200"/>
                  </a:lnSpc>
                </a:pPr>
                <a:r>
                  <a:rPr lang="en-US" altLang="zh-CN" b="0" i="0">
                    <a:solidFill>
                      <a:srgbClr val="FF0000"/>
                    </a:solidFill>
                    <a:latin typeface="微软雅黑" pitchFamily="34" charset="0"/>
                    <a:ea typeface="微软雅黑" pitchFamily="34" charset="-122"/>
                    <a:cs typeface="微软雅黑" pitchFamily="34" charset="-120"/>
                  </a:rPr>
                  <a:t>有</a:t>
                </a:r>
                <a14:m>
                  <m:oMath xmlns:m="http://schemas.openxmlformats.org/officeDocument/2006/math">
                    <m:sSubSup>
                      <m:sSubSupPr>
                        <m:ctrlPr>
                          <a:rPr lang="en-US" altLang="zh-CN" sz="1800" b="0">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4</m:t>
                        </m:r>
                      </m:sup>
                    </m:sSubSup>
                  </m:oMath>
                </a14:m>
                <a:r>
                  <a:rPr lang="en-US" altLang="zh-CN" sz="1800" b="0" i="0" dirty="0">
                    <a:solidFill>
                      <a:srgbClr val="FF0000"/>
                    </a:solidFill>
                    <a:latin typeface="微软雅黑" pitchFamily="34" charset="0"/>
                    <a:ea typeface="微软雅黑" pitchFamily="34" charset="-122"/>
                    <a:cs typeface="微软雅黑" pitchFamily="34" charset="-120"/>
                  </a:rPr>
                  <a:t>种方法，由古典概型的概率计算公式可得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𝐵𝐶</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4</m:t>
                            </m:r>
                          </m:sup>
                        </m:sSubSup>
                      </m:num>
                      <m:den>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C</m:t>
                            </m:r>
                          </m:e>
                          <m:sub>
                            <m:r>
                              <a:rPr lang="en-US" altLang="zh-CN" sz="1800" b="0" i="0">
                                <a:solidFill>
                                  <a:srgbClr val="FF0000"/>
                                </a:solidFill>
                                <a:latin typeface="Cambria Math" pitchFamily="34" charset="0"/>
                                <a:ea typeface="Cambria Math" pitchFamily="34" charset="-122"/>
                                <a:cs typeface="Cambria Math" pitchFamily="34" charset="-120"/>
                              </a:rPr>
                              <m:t>6</m:t>
                            </m:r>
                          </m:sub>
                          <m:sup>
                            <m:r>
                              <a:rPr lang="en-US" altLang="zh-CN" sz="1800" b="0" i="0">
                                <a:solidFill>
                                  <a:srgbClr val="FF0000"/>
                                </a:solidFill>
                                <a:latin typeface="Cambria Math" pitchFamily="34" charset="0"/>
                                <a:ea typeface="Cambria Math" pitchFamily="34" charset="-122"/>
                                <a:cs typeface="Cambria Math" pitchFamily="34" charset="-120"/>
                              </a:rPr>
                              <m:t>2</m:t>
                            </m:r>
                          </m:sup>
                        </m:sSubSup>
                        <m:sSubSup>
                          <m:sSubSupPr>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FF0000"/>
                                </a:solidFill>
                                <a:latin typeface="Cambria Math" pitchFamily="34" charset="0"/>
                                <a:ea typeface="Cambria Math" pitchFamily="34" charset="-122"/>
                                <a:cs typeface="Cambria Math" pitchFamily="34" charset="-120"/>
                              </a:rPr>
                              <m:t>A</m:t>
                            </m:r>
                          </m:e>
                          <m:sub>
                            <m:r>
                              <a:rPr lang="en-US" altLang="zh-CN" sz="1800" b="0" i="0">
                                <a:solidFill>
                                  <a:srgbClr val="FF0000"/>
                                </a:solidFill>
                                <a:latin typeface="Cambria Math" pitchFamily="34" charset="0"/>
                                <a:ea typeface="Cambria Math" pitchFamily="34" charset="-122"/>
                                <a:cs typeface="Cambria Math" pitchFamily="34" charset="-120"/>
                              </a:rPr>
                              <m:t>4</m:t>
                            </m:r>
                          </m:sub>
                          <m:sup>
                            <m:r>
                              <a:rPr lang="en-US" altLang="zh-CN" sz="1800" b="0" i="0">
                                <a:solidFill>
                                  <a:srgbClr val="FF0000"/>
                                </a:solidFill>
                                <a:latin typeface="Cambria Math" pitchFamily="34" charset="0"/>
                                <a:ea typeface="Cambria Math" pitchFamily="34" charset="-122"/>
                                <a:cs typeface="Cambria Math" pitchFamily="34" charset="-120"/>
                              </a:rPr>
                              <m:t>4</m:t>
                            </m:r>
                          </m:sup>
                        </m:sSubSup>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条件概率公式可得</a:t>
                </a:r>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𝐶</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𝐵𝐶</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𝐵</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15</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800" b="0" i="0" dirty="0">
                    <a:solidFill>
                      <a:srgbClr val="FF0000"/>
                    </a:solidFill>
                    <a:latin typeface="微软雅黑" pitchFamily="34" charset="0"/>
                    <a:ea typeface="微软雅黑" pitchFamily="34" charset="-122"/>
                    <a:cs typeface="微软雅黑" pitchFamily="34" charset="-120"/>
                  </a:rPr>
                  <a:t>，故所求概率为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7_AN.23_1#b97031458?vop=1&amp;pid=0138d79c4&amp;color=0,0,0&amp;vtp=1&amp;bbb=1"/>
              <p:cNvSpPr>
                <a:spLocks noRot="1" noChangeAspect="1" noMove="1" noResize="1" noEditPoints="1" noAdjustHandles="1" noChangeArrowheads="1" noChangeShapeType="1" noTextEdit="1"/>
              </p:cNvSpPr>
              <p:nvPr/>
            </p:nvSpPr>
            <p:spPr>
              <a:xfrm>
                <a:off x="832104" y="1863717"/>
                <a:ext cx="10533888" cy="2044700"/>
              </a:xfrm>
              <a:prstGeom prst="rect">
                <a:avLst/>
              </a:prstGeom>
              <a:blipFill>
                <a:blip r:embed="rId4"/>
                <a:stretch>
                  <a:fillRect l="-1389" r="-1157" b="-29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4_1#1ac148ece?vop=1&amp;pid=7e453b213&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是两个随机事件，且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相互独立”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24_1#1ac148ece?vop=1&amp;pid=7e453b213&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r="-2546" b="-18110"/>
                </a:stretch>
              </a:blipFill>
              <a:ln/>
            </p:spPr>
            <p:txBody>
              <a:bodyPr/>
              <a:lstStyle/>
              <a:p>
                <a:r>
                  <a:rPr lang="zh-CN" altLang="en-US">
                    <a:noFill/>
                  </a:rPr>
                  <a:t> </a:t>
                </a:r>
              </a:p>
            </p:txBody>
          </p:sp>
        </mc:Fallback>
      </mc:AlternateContent>
      <p:sp>
        <p:nvSpPr>
          <p:cNvPr id="3" name="QC_6_AN.25_1#1ac148ece.bracket?vop=1&amp;pid=7e453b213&amp;color=0,0,0&amp;vpa=6&amp;vtp=1"/>
          <p:cNvSpPr/>
          <p:nvPr/>
        </p:nvSpPr>
        <p:spPr>
          <a:xfrm>
            <a:off x="1244060"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24_2#1ac148ece.choices?vop=1&amp;pid=7e453b213&amp;color=0,0,0&amp;vtp=1&amp;bbb=1"/>
          <p:cNvSpPr/>
          <p:nvPr/>
        </p:nvSpPr>
        <p:spPr>
          <a:xfrm>
            <a:off x="832104" y="189800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充分不必要条件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必要不充分条件</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充要条件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既不充分也不必要条件</a:t>
            </a:r>
            <a:endParaRPr lang="en-US" altLang="zh-CN" sz="1800" dirty="0"/>
          </a:p>
        </p:txBody>
      </p:sp>
      <mc:AlternateContent xmlns:mc="http://schemas.openxmlformats.org/markup-compatibility/2006">
        <mc:Choice xmlns:a14="http://schemas.microsoft.com/office/drawing/2010/main" Requires="a14">
          <p:sp>
            <p:nvSpPr>
              <p:cNvPr id="5" name="QC_6_AS.26_1#1ac148ece?vop=1&amp;pid=7e453b213&amp;color=0,0,0&amp;vtp=1&amp;bbb=1&amp;hb=1"/>
              <p:cNvSpPr/>
              <p:nvPr/>
            </p:nvSpPr>
            <p:spPr>
              <a:xfrm>
                <a:off x="832104" y="2670802"/>
                <a:ext cx="10533888" cy="1735455"/>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相互独立；若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相互独立</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.综上，“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相互独立</a:t>
                </a:r>
                <a:r>
                  <a:rPr lang="en-US" altLang="zh-CN" sz="1800" b="0" i="0">
                    <a:solidFill>
                      <a:srgbClr val="000000"/>
                    </a:solidFill>
                    <a:latin typeface="微软雅黑" pitchFamily="34" charset="0"/>
                    <a:ea typeface="微软雅黑" pitchFamily="34" charset="-122"/>
                    <a:cs typeface="微软雅黑" pitchFamily="34" charset="-120"/>
                  </a:rPr>
                  <a:t>”的充要条</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件</a:t>
                </a:r>
                <a:r>
                  <a:rPr lang="en-US" altLang="zh-CN" sz="1800" b="0" i="0" dirty="0">
                    <a:solidFill>
                      <a:srgbClr val="00A0AF"/>
                    </a:solidFill>
                    <a:latin typeface="微软雅黑" pitchFamily="34" charset="0"/>
                    <a:ea typeface="楷体" pitchFamily="34" charset="-122"/>
                    <a:cs typeface="微软雅黑" pitchFamily="34" charset="-120"/>
                  </a:rPr>
                  <a:t>（提示：事件独立和条件概率之间存在一定的联系,如果事件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和事件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800" b="0" i="0" dirty="0">
                    <a:solidFill>
                      <a:srgbClr val="00A0AF"/>
                    </a:solidFill>
                    <a:latin typeface="微软雅黑" pitchFamily="34" charset="0"/>
                    <a:ea typeface="楷体" pitchFamily="34" charset="-122"/>
                    <a:cs typeface="微软雅黑" pitchFamily="34" charset="-120"/>
                  </a:rPr>
                  <a:t>是独立的,那么条件概率</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𝐵</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等</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于事件</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𝐵</m:t>
                    </m:r>
                  </m:oMath>
                </a14:m>
                <a:r>
                  <a:rPr lang="en-US" altLang="zh-CN" b="0" i="0" dirty="0">
                    <a:solidFill>
                      <a:srgbClr val="00A0AF"/>
                    </a:solidFill>
                    <a:latin typeface="微软雅黑" pitchFamily="34" charset="0"/>
                    <a:ea typeface="楷体" pitchFamily="34" charset="-122"/>
                    <a:cs typeface="微软雅黑" pitchFamily="34" charset="-120"/>
                  </a:rPr>
                  <a:t>发生的概率</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𝑃</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𝐵</m:t>
                    </m:r>
                    <m:r>
                      <a:rPr lang="en-US" altLang="zh-CN" b="0" i="0" smtClean="0">
                        <a:solidFill>
                          <a:srgbClr val="00A0AF"/>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,反之亦然）</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p>
            </p:txBody>
          </p:sp>
        </mc:Choice>
        <mc:Fallback>
          <p:sp>
            <p:nvSpPr>
              <p:cNvPr id="5" name="QC_6_AS.26_1#1ac148ece?vop=1&amp;pid=7e453b213&amp;color=0,0,0&amp;vtp=1&amp;bbb=1&amp;hb=1"/>
              <p:cNvSpPr>
                <a:spLocks noRot="1" noChangeAspect="1" noMove="1" noResize="1" noEditPoints="1" noAdjustHandles="1" noChangeArrowheads="1" noChangeShapeType="1" noTextEdit="1"/>
              </p:cNvSpPr>
              <p:nvPr/>
            </p:nvSpPr>
            <p:spPr>
              <a:xfrm>
                <a:off x="832104" y="2670802"/>
                <a:ext cx="10533888" cy="1735455"/>
              </a:xfrm>
              <a:prstGeom prst="rect">
                <a:avLst/>
              </a:prstGeom>
              <a:blipFill>
                <a:blip r:embed="rId4"/>
                <a:stretch>
                  <a:fillRect l="-1389" r="-1215" b="-84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7_1#15ef23538?vop=1&amp;pid=7e453b213&amp;color=0,0,0&amp;vtp=1&amp;bt=1&amp;bbb=1"/>
              <p:cNvSpPr/>
              <p:nvPr/>
            </p:nvSpPr>
            <p:spPr>
              <a:xfrm>
                <a:off x="832104" y="1080000"/>
                <a:ext cx="10533888" cy="401384"/>
              </a:xfrm>
              <a:prstGeom prst="rect">
                <a:avLst/>
              </a:prstGeom>
              <a:noFill/>
              <a:ln/>
            </p:spPr>
            <p:txBody>
              <a:bodyPr wrap="none" lIns="0" tIns="0" rIns="0" bIns="0" rtlCol="0" anchor="t"/>
              <a:lstStyle/>
              <a:p>
                <a:pPr algn="l" latinLnBrk="1">
                  <a:lnSpc>
                    <a:spcPts val="36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相互独立，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0&lt;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)&lt;1</m:t>
                    </m:r>
                  </m:oMath>
                </a14:m>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)=0.4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27_1#15ef23538?vop=1&amp;pid=7e453b213&amp;color=0,0,0&amp;vtp=1&amp;bt=1&amp;bbb=1"/>
              <p:cNvSpPr>
                <a:spLocks noRot="1" noChangeAspect="1" noMove="1" noResize="1" noEditPoints="1" noAdjustHandles="1" noChangeArrowheads="1" noChangeShapeType="1" noTextEdit="1"/>
              </p:cNvSpPr>
              <p:nvPr/>
            </p:nvSpPr>
            <p:spPr>
              <a:xfrm>
                <a:off x="832104" y="1080000"/>
                <a:ext cx="10533888" cy="401384"/>
              </a:xfrm>
              <a:prstGeom prst="rect">
                <a:avLst/>
              </a:prstGeom>
              <a:blipFill>
                <a:blip r:embed="rId3"/>
                <a:stretch>
                  <a:fillRect l="-1389" b="-34848"/>
                </a:stretch>
              </a:blipFill>
              <a:ln/>
            </p:spPr>
            <p:txBody>
              <a:bodyPr/>
              <a:lstStyle/>
              <a:p>
                <a:r>
                  <a:rPr lang="zh-CN" altLang="en-US">
                    <a:noFill/>
                  </a:rPr>
                  <a:t> </a:t>
                </a:r>
              </a:p>
            </p:txBody>
          </p:sp>
        </mc:Fallback>
      </mc:AlternateContent>
      <p:sp>
        <p:nvSpPr>
          <p:cNvPr id="3" name="QC_6_AN.28_1#15ef23538.bracket?vop=1&amp;pid=7e453b213&amp;color=0,0,0&amp;vpa=7&amp;vtp=1"/>
          <p:cNvSpPr/>
          <p:nvPr/>
        </p:nvSpPr>
        <p:spPr>
          <a:xfrm>
            <a:off x="9668605" y="1077905"/>
            <a:ext cx="331788" cy="401447"/>
          </a:xfrm>
          <a:prstGeom prst="rect">
            <a:avLst/>
          </a:prstGeom>
          <a:noFill/>
          <a:ln/>
        </p:spPr>
        <p:txBody>
          <a:bodyPr wrap="none" lIns="0" tIns="0" rIns="0" bIns="0" rtlCol="0" anchor="t"/>
          <a:lstStyle/>
          <a:p>
            <a:pPr algn="ctr" latinLnBrk="1">
              <a:lnSpc>
                <a:spcPts val="36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6_BD.27_2#15ef23538.choices?vop=1&amp;pid=7e453b213&amp;color=0,0,0&amp;vtp=1&amp;bbb=1"/>
          <p:cNvSpPr/>
          <p:nvPr/>
        </p:nvSpPr>
        <p:spPr>
          <a:xfrm>
            <a:off x="832104" y="1486844"/>
            <a:ext cx="10533888" cy="360680"/>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0.18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0.12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0.42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0.28</a:t>
            </a:r>
            <a:endParaRPr lang="en-US" altLang="zh-CN" sz="1800" dirty="0"/>
          </a:p>
        </p:txBody>
      </p:sp>
      <mc:AlternateContent xmlns:mc="http://schemas.openxmlformats.org/markup-compatibility/2006">
        <mc:Choice xmlns:a14="http://schemas.microsoft.com/office/drawing/2010/main" Requires="a14">
          <p:sp>
            <p:nvSpPr>
              <p:cNvPr id="5" name="QC_6_AS.29_1#15ef23538?vop=1&amp;pid=7e453b213&amp;color=0,0,0&amp;vtp=1&amp;bbb=1&amp;hb=1"/>
              <p:cNvSpPr/>
              <p:nvPr/>
            </p:nvSpPr>
            <p:spPr>
              <a:xfrm>
                <a:off x="832104" y="1851334"/>
                <a:ext cx="10533888" cy="1357630"/>
              </a:xfrm>
              <a:prstGeom prst="rect">
                <a:avLst/>
              </a:prstGeom>
              <a:noFill/>
              <a:ln/>
            </p:spPr>
            <p:txBody>
              <a:bodyPr wrap="none" lIns="0" tIns="0" rIns="0" bIns="0" rtlCol="0" anchor="t"/>
              <a:lstStyle/>
              <a:p>
                <a:pPr algn="l" latinLnBrk="1">
                  <a:lnSpc>
                    <a:spcPts val="42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0.4</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0.4</m:t>
                        </m:r>
                      </m:den>
                    </m:f>
                    <m:r>
                      <a:rPr lang="en-US" altLang="zh-CN" sz="1800" b="0" i="0">
                        <a:solidFill>
                          <a:srgbClr val="000000"/>
                        </a:solidFill>
                        <a:latin typeface="Cambria Math" pitchFamily="34" charset="0"/>
                        <a:ea typeface="Cambria Math" pitchFamily="34" charset="-122"/>
                        <a:cs typeface="Cambria Math" pitchFamily="34" charset="-120"/>
                      </a:rPr>
                      <m:t>=0.3</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)=0.3.∵</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)=0.4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)=1−0.4=0.6</m:t>
                    </m:r>
                  </m:oMath>
                </a14:m>
                <a:r>
                  <a:rPr lang="en-US" altLang="zh-CN" sz="1800" b="0" i="0" dirty="0">
                    <a:solidFill>
                      <a:srgbClr val="000000"/>
                    </a:solidFill>
                    <a:latin typeface="微软雅黑" pitchFamily="34" charset="0"/>
                    <a:ea typeface="微软雅黑" pitchFamily="34" charset="-122"/>
                    <a:cs typeface="微软雅黑" pitchFamily="34" charset="-120"/>
                  </a:rPr>
                  <a:t>，又事件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相互独立，</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)=0.6×0.3=0.18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b="0" i="0" dirty="0">
                    <a:solidFill>
                      <a:srgbClr val="000000"/>
                    </a:solidFill>
                    <a:latin typeface="微软雅黑" pitchFamily="34" charset="0"/>
                    <a:ea typeface="微软雅黑" pitchFamily="34" charset="-122"/>
                    <a:cs typeface="微软雅黑" pitchFamily="34" charset="-120"/>
                  </a:rPr>
                  <a:t>A.</a:t>
                </a:r>
                <a:endParaRPr lang="en-US" altLang="zh-CN" dirty="0"/>
              </a:p>
            </p:txBody>
          </p:sp>
        </mc:Choice>
        <mc:Fallback>
          <p:sp>
            <p:nvSpPr>
              <p:cNvPr id="5" name="QC_6_AS.29_1#15ef23538?vop=1&amp;pid=7e453b213&amp;color=0,0,0&amp;vtp=1&amp;bbb=1&amp;hb=1"/>
              <p:cNvSpPr>
                <a:spLocks noRot="1" noChangeAspect="1" noMove="1" noResize="1" noEditPoints="1" noAdjustHandles="1" noChangeArrowheads="1" noChangeShapeType="1" noTextEdit="1"/>
              </p:cNvSpPr>
              <p:nvPr/>
            </p:nvSpPr>
            <p:spPr>
              <a:xfrm>
                <a:off x="832104" y="1851334"/>
                <a:ext cx="10533888" cy="1357630"/>
              </a:xfrm>
              <a:prstGeom prst="rect">
                <a:avLst/>
              </a:prstGeom>
              <a:blipFill>
                <a:blip r:embed="rId4"/>
                <a:stretch>
                  <a:fillRect l="-1389" b="-1036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0_1#c746fe712?vop=1&amp;pid=7e453b213&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一口袋中有除颜色外完全相同的</a:t>
                </a:r>
                <a:r>
                  <a:rPr lang="en-US" altLang="zh-CN" sz="1800" b="0" i="0" dirty="0">
                    <a:solidFill>
                      <a:srgbClr val="000000"/>
                    </a:solidFill>
                    <a:latin typeface="微软雅黑" pitchFamily="34" charset="0"/>
                    <a:ea typeface="微软雅黑" pitchFamily="34" charset="-122"/>
                    <a:cs typeface="微软雅黑" pitchFamily="34" charset="-120"/>
                  </a:rPr>
                  <a:t>4个红球和2个白球，从中不放回地随机取两次，</a:t>
                </a:r>
                <a:r>
                  <a:rPr lang="en-US" altLang="zh-CN" sz="1800" b="0" i="0">
                    <a:solidFill>
                      <a:srgbClr val="000000"/>
                    </a:solidFill>
                    <a:latin typeface="微软雅黑" pitchFamily="34" charset="0"/>
                    <a:ea typeface="微软雅黑" pitchFamily="34" charset="-122"/>
                    <a:cs typeface="微软雅黑" pitchFamily="34" charset="-120"/>
                  </a:rPr>
                  <a:t>每次取1</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个球</a:t>
                </a:r>
                <a:r>
                  <a:rPr lang="en-US" altLang="zh-CN" sz="1800" b="0" i="0" dirty="0">
                    <a:solidFill>
                      <a:srgbClr val="000000"/>
                    </a:solidFill>
                    <a:latin typeface="微软雅黑" pitchFamily="34" charset="0"/>
                    <a:ea typeface="微软雅黑" pitchFamily="34" charset="-122"/>
                    <a:cs typeface="微软雅黑" pitchFamily="34" charset="-120"/>
                  </a:rPr>
                  <a:t>.记事件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第一次取出的是红球；事件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第一次取出的是白球；事件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取出的两球同色</a:t>
                </a:r>
                <a:r>
                  <a:rPr lang="en-US" altLang="zh-CN" sz="1800" b="0" i="0">
                    <a:solidFill>
                      <a:srgbClr val="000000"/>
                    </a:solidFill>
                    <a:latin typeface="微软雅黑" pitchFamily="34" charset="0"/>
                    <a:ea typeface="微软雅黑" pitchFamily="34" charset="-122"/>
                    <a:cs typeface="微软雅黑" pitchFamily="34" charset="-120"/>
                  </a:rPr>
                  <a:t>；事件</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取出的两球中至少有一个红球.</a:t>
                </a:r>
                <a:r>
                  <a:rPr lang="en-US" altLang="zh-CN" b="0" i="0">
                    <a:solidFill>
                      <a:srgbClr val="000000"/>
                    </a:solidFill>
                    <a:latin typeface="微软雅黑" pitchFamily="34" charset="0"/>
                    <a:ea typeface="微软雅黑" pitchFamily="34" charset="-122"/>
                    <a:cs typeface="微软雅黑" pitchFamily="34" charset="-120"/>
                  </a:rPr>
                  <a:t>则下列说法中正确的是(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30_1#c746fe712?vop=1&amp;pid=7e453b213&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r="-984" b="-12308"/>
                </a:stretch>
              </a:blipFill>
              <a:ln/>
            </p:spPr>
            <p:txBody>
              <a:bodyPr/>
              <a:lstStyle/>
              <a:p>
                <a:r>
                  <a:rPr lang="zh-CN" altLang="en-US">
                    <a:noFill/>
                  </a:rPr>
                  <a:t> </a:t>
                </a:r>
              </a:p>
            </p:txBody>
          </p:sp>
        </mc:Fallback>
      </mc:AlternateContent>
      <p:pic>
        <p:nvPicPr>
          <p:cNvPr id="3" name="QC_6_BD.30_1#c746fe712?vop=1&amp;pid=7e453b213&amp;color=0,0,0&amp;tib=255,255,255&amp;iip=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531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31_1#c746fe712.bracket?vop=1&amp;pid=7e453b213&amp;color=0,0,0&amp;vpa=8&amp;vtp=1&amp;bbb=1"/>
          <p:cNvSpPr/>
          <p:nvPr/>
        </p:nvSpPr>
        <p:spPr>
          <a:xfrm>
            <a:off x="6693947" y="19048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ABD</a:t>
            </a:r>
            <a:endParaRPr lang="en-US" altLang="zh-CN" dirty="0"/>
          </a:p>
        </p:txBody>
      </p:sp>
      <mc:AlternateContent xmlns:mc="http://schemas.openxmlformats.org/markup-compatibility/2006">
        <mc:Choice xmlns:a14="http://schemas.microsoft.com/office/drawing/2010/main" Requires="a14">
          <p:sp>
            <p:nvSpPr>
              <p:cNvPr id="5" name="QC_6_BD.30_2#c746fe712.choices?vop=1&amp;pid=7e453b213&amp;color=0,0,0&amp;vtp=1&amp;bbb=1"/>
              <p:cNvSpPr/>
              <p:nvPr/>
            </p:nvSpPr>
            <p:spPr>
              <a:xfrm>
                <a:off x="832104" y="2275832"/>
                <a:ext cx="10533888" cy="1109980"/>
              </a:xfrm>
              <a:prstGeom prst="rect">
                <a:avLst/>
              </a:prstGeom>
              <a:noFill/>
              <a:ln/>
            </p:spPr>
            <p:txBody>
              <a:bodyPr wrap="none" lIns="0" tIns="0" rIns="0" bIns="0" rtlCol="0" anchor="t"/>
              <a:lstStyle/>
              <a:p>
                <a:pPr latinLnBrk="1">
                  <a:lnSpc>
                    <a:spcPts val="46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a:solidFill>
                      <a:srgbClr val="000000"/>
                    </a:solidFill>
                    <a:latin typeface="微软雅黑" pitchFamily="34" charset="0"/>
                    <a:ea typeface="微软雅黑" pitchFamily="34" charset="-122"/>
                    <a:cs typeface="微软雅黑" pitchFamily="34" charset="-120"/>
                  </a:rPr>
                  <a:t>为互斥事件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45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a:solidFill>
                      <a:srgbClr val="000000"/>
                    </a:solidFill>
                    <a:latin typeface="微软雅黑" pitchFamily="34" charset="0"/>
                    <a:ea typeface="微软雅黑" pitchFamily="34" charset="-122"/>
                    <a:cs typeface="微软雅黑" pitchFamily="34" charset="-120"/>
                  </a:rPr>
                  <a:t>为独立事件</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30_2#c746fe712.choices?vop=1&amp;pid=7e453b213&amp;color=0,0,0&amp;vtp=1&amp;bbb=1"/>
              <p:cNvSpPr>
                <a:spLocks noRot="1" noChangeAspect="1" noMove="1" noResize="1" noEditPoints="1" noAdjustHandles="1" noChangeArrowheads="1" noChangeShapeType="1" noTextEdit="1"/>
              </p:cNvSpPr>
              <p:nvPr/>
            </p:nvSpPr>
            <p:spPr>
              <a:xfrm>
                <a:off x="832104" y="2275832"/>
                <a:ext cx="10533888" cy="1109980"/>
              </a:xfrm>
              <a:prstGeom prst="rect">
                <a:avLst/>
              </a:prstGeom>
              <a:blipFill>
                <a:blip r:embed="rId5"/>
                <a:stretch>
                  <a:fillRect l="-1389" b="-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32_1#c746fe712?vop=1&amp;pid=7e453b213&amp;color=0,0,0&amp;vtp=1&amp;bt=1&amp;bbb=1&amp;hb=1"/>
              <p:cNvSpPr/>
              <p:nvPr/>
            </p:nvSpPr>
            <p:spPr>
              <a:xfrm>
                <a:off x="832104" y="1080000"/>
                <a:ext cx="10533888" cy="35941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【解析】由题意可知，事件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不可能同时发生，所以为互斥事件，所以A正确.</a:t>
                </a:r>
                <a:endParaRPr lang="en-US" altLang="zh-CN" sz="1800" dirty="0"/>
              </a:p>
              <a:p>
                <a:pPr latinLnBrk="1">
                  <a:lnSpc>
                    <a:spcPts val="4200"/>
                  </a:lnSpc>
                </a:pPr>
                <a:r>
                  <a:rPr lang="en-US" altLang="zh-CN" b="0" i="0">
                    <a:solidFill>
                      <a:srgbClr val="000000"/>
                    </a:solidFill>
                    <a:latin typeface="微软雅黑" pitchFamily="34" charset="0"/>
                    <a:ea typeface="微软雅黑" pitchFamily="34" charset="-122"/>
                    <a:cs typeface="微软雅黑" pitchFamily="34" charset="-120"/>
                  </a:rPr>
                  <a:t>取</a:t>
                </a:r>
                <a:r>
                  <a:rPr lang="en-US" altLang="zh-CN" sz="1800" b="0" i="0">
                    <a:solidFill>
                      <a:srgbClr val="000000"/>
                    </a:solidFill>
                    <a:latin typeface="微软雅黑" pitchFamily="34" charset="0"/>
                    <a:ea typeface="微软雅黑" pitchFamily="34" charset="-122"/>
                    <a:cs typeface="微软雅黑" pitchFamily="34" charset="-120"/>
                  </a:rPr>
                  <a:t>出的两球同色分为都是红色和都是白色</a:t>
                </a:r>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m:t>
                        </m:r>
                      </m:num>
                      <m:den>
                        <m:r>
                          <a:rPr lang="en-US" altLang="zh-CN" sz="1800" b="0" i="0">
                            <a:solidFill>
                              <a:srgbClr val="000000"/>
                            </a:solidFill>
                            <a:latin typeface="Cambria Math" pitchFamily="34" charset="0"/>
                            <a:ea typeface="Cambria Math" pitchFamily="34" charset="-122"/>
                            <a:cs typeface="Cambria Math" pitchFamily="34" charset="-120"/>
                          </a:rPr>
                          <m:t>15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，所以B正确.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已</a:t>
                </a:r>
                <a:r>
                  <a:rPr lang="en-US" altLang="zh-CN" sz="1800" b="0" i="0">
                    <a:solidFill>
                      <a:srgbClr val="000000"/>
                    </a:solidFill>
                    <a:latin typeface="微软雅黑" pitchFamily="34" charset="0"/>
                    <a:ea typeface="微软雅黑" pitchFamily="34" charset="-122"/>
                    <a:cs typeface="微软雅黑" pitchFamily="34" charset="-120"/>
                  </a:rPr>
                  <a:t>知事件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取出的两球中至少有一个红球，则其对立事件为取出的两个球中没有红球</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42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14</m:t>
                        </m:r>
                      </m:num>
                      <m:den>
                        <m:r>
                          <a:rPr lang="en-US" altLang="zh-CN" sz="1800" b="0" i="0">
                            <a:solidFill>
                              <a:srgbClr val="000000"/>
                            </a:solidFill>
                            <a:latin typeface="Cambria Math" pitchFamily="34" charset="0"/>
                            <a:ea typeface="Cambria Math" pitchFamily="34" charset="-122"/>
                            <a:cs typeface="Cambria Math" pitchFamily="34" charset="-120"/>
                          </a:rPr>
                          <m:t>15</m:t>
                        </m:r>
                      </m:den>
                    </m:f>
                  </m:oMath>
                </a14:m>
                <a:r>
                  <a:rPr lang="en-US" altLang="zh-CN" sz="1800" b="0" i="0" dirty="0">
                    <a:solidFill>
                      <a:srgbClr val="000000"/>
                    </a:solidFill>
                    <a:latin typeface="微软雅黑" pitchFamily="34" charset="0"/>
                    <a:ea typeface="微软雅黑" pitchFamily="34" charset="-122"/>
                    <a:cs typeface="微软雅黑" pitchFamily="34" charset="-120"/>
                  </a:rPr>
                  <a:t>.易知事件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为“取出的两球都是红球”，则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4</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1</m:t>
                            </m:r>
                          </m:sup>
                        </m:sSubSup>
                      </m:num>
                      <m:den>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,可知</a:t>
                </a:r>
              </a:p>
              <a:p>
                <a:pPr latinLnBrk="1">
                  <a:lnSpc>
                    <a:spcPts val="34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7</m:t>
                        </m:r>
                      </m:num>
                      <m:den>
                        <m:r>
                          <a:rPr lang="en-US" altLang="zh-CN" sz="1800" b="0" i="0">
                            <a:solidFill>
                              <a:srgbClr val="000000"/>
                            </a:solidFill>
                            <a:latin typeface="Cambria Math" pitchFamily="34" charset="0"/>
                            <a:ea typeface="Cambria Math" pitchFamily="34" charset="-122"/>
                            <a:cs typeface="Cambria Math" pitchFamily="34" charset="-120"/>
                          </a:rPr>
                          <m:t>15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14</m:t>
                        </m:r>
                      </m:num>
                      <m:den>
                        <m:r>
                          <a:rPr lang="en-US" altLang="zh-CN" sz="1800" b="0" i="0">
                            <a:solidFill>
                              <a:srgbClr val="000000"/>
                            </a:solidFill>
                            <a:latin typeface="Cambria Math" pitchFamily="34" charset="0"/>
                            <a:ea typeface="Cambria Math" pitchFamily="34" charset="-122"/>
                            <a:cs typeface="Cambria Math" pitchFamily="34" charset="-120"/>
                          </a:rPr>
                          <m:t>15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98</m:t>
                        </m:r>
                      </m:num>
                      <m:den>
                        <m:r>
                          <a:rPr lang="en-US" altLang="zh-CN" sz="1800" b="0" i="0">
                            <a:solidFill>
                              <a:srgbClr val="000000"/>
                            </a:solidFill>
                            <a:latin typeface="Cambria Math" pitchFamily="34" charset="0"/>
                            <a:ea typeface="Cambria Math" pitchFamily="34" charset="-122"/>
                            <a:cs typeface="Cambria Math" pitchFamily="34" charset="-120"/>
                          </a:rPr>
                          <m:t>225</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，所以C错误.</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题意知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为“第一次取出的是白球，第二次取出的是红球”，则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15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5300"/>
                  </a:lnSpc>
                </a:pPr>
                <a:r>
                  <a:rPr lang="en-US" altLang="zh-CN" b="0" i="0">
                    <a:solidFill>
                      <a:srgbClr val="000000"/>
                    </a:solidFill>
                    <a:latin typeface="微软雅黑" pitchFamily="34" charset="0"/>
                    <a:ea typeface="微软雅黑" pitchFamily="34" charset="-122"/>
                    <a:cs typeface="微软雅黑" pitchFamily="34" charset="-120"/>
                  </a:rPr>
                  <a:t>根据条件概率公式可知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𝐴</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𝐴</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𝐴</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15</m:t>
                            </m:r>
                          </m:den>
                        </m:f>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4</m:t>
                        </m:r>
                      </m:num>
                      <m:den>
                        <m:r>
                          <a:rPr lang="en-US" altLang="zh-CN" b="0" i="0">
                            <a:solidFill>
                              <a:srgbClr val="000000"/>
                            </a:solidFill>
                            <a:latin typeface="Cambria Math" pitchFamily="34" charset="0"/>
                            <a:ea typeface="Cambria Math" pitchFamily="34" charset="-122"/>
                            <a:cs typeface="Cambria Math" pitchFamily="34" charset="-120"/>
                          </a:rPr>
                          <m:t>5</m:t>
                        </m:r>
                      </m:den>
                    </m:f>
                  </m:oMath>
                </a14:m>
                <a:r>
                  <a:rPr lang="en-US" altLang="zh-CN" b="0" i="0" dirty="0">
                    <a:solidFill>
                      <a:srgbClr val="000000"/>
                    </a:solidFill>
                    <a:latin typeface="微软雅黑" pitchFamily="34" charset="0"/>
                    <a:ea typeface="微软雅黑" pitchFamily="34" charset="-122"/>
                    <a:cs typeface="微软雅黑" pitchFamily="34" charset="-120"/>
                  </a:rPr>
                  <a:t>，所以D正确.故选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ABD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32_1#c746fe712?vop=1&amp;pid=7e453b213&amp;color=0,0,0&amp;vtp=1&amp;bt=1&amp;bbb=1&amp;hb=1"/>
              <p:cNvSpPr>
                <a:spLocks noRot="1" noChangeAspect="1" noMove="1" noResize="1" noEditPoints="1" noAdjustHandles="1" noChangeArrowheads="1" noChangeShapeType="1" noTextEdit="1"/>
              </p:cNvSpPr>
              <p:nvPr/>
            </p:nvSpPr>
            <p:spPr>
              <a:xfrm>
                <a:off x="832104" y="1080000"/>
                <a:ext cx="10533888" cy="3594100"/>
              </a:xfrm>
              <a:prstGeom prst="rect">
                <a:avLst/>
              </a:prstGeom>
              <a:blipFill>
                <a:blip r:embed="rId3"/>
                <a:stretch>
                  <a:fillRect l="-1389" r="-2836"/>
                </a:stretch>
              </a:blipFill>
              <a:ln/>
            </p:spPr>
            <p:txBody>
              <a:bodyPr/>
              <a:lstStyle/>
              <a:p>
                <a:r>
                  <a:rPr lang="zh-CN" altLang="en-US">
                    <a:noFill/>
                  </a:rPr>
                  <a:t> </a:t>
                </a:r>
              </a:p>
            </p:txBody>
          </p:sp>
        </mc:Fallback>
      </mc:AlternateContent>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3_1#d4189ab55?vop=1&amp;pid=932e6fe28&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质监部门对某种建筑构件的抗压能力进行检测，对此建筑构件实施两次打击，若没有受损</a:t>
                </a:r>
                <a:r>
                  <a:rPr lang="en-US" altLang="zh-CN" sz="1800" b="0" i="0">
                    <a:solidFill>
                      <a:srgbClr val="000000"/>
                    </a:solidFill>
                    <a:latin typeface="微软雅黑" pitchFamily="34" charset="0"/>
                    <a:ea typeface="微软雅黑" pitchFamily="34" charset="-122"/>
                    <a:cs typeface="微软雅黑" pitchFamily="34" charset="-120"/>
                  </a:rPr>
                  <a:t>，则认为该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构件通过质检</a:t>
                </a:r>
                <a:r>
                  <a:rPr lang="en-US" altLang="zh-CN" sz="1800" b="0" i="0" dirty="0">
                    <a:solidFill>
                      <a:srgbClr val="000000"/>
                    </a:solidFill>
                    <a:latin typeface="微软雅黑" pitchFamily="34" charset="0"/>
                    <a:ea typeface="微软雅黑" pitchFamily="34" charset="-122"/>
                    <a:cs typeface="微软雅黑" pitchFamily="34" charset="-120"/>
                  </a:rPr>
                  <a:t>.若第一次打击后该构件没有受损的概率为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0.85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，当第一次打击后该构件没有受损时</a:t>
                </a:r>
                <a:r>
                  <a:rPr lang="en-US" altLang="zh-CN" sz="1800" b="0" i="0">
                    <a:solidFill>
                      <a:srgbClr val="000000"/>
                    </a:solidFill>
                    <a:latin typeface="微软雅黑" pitchFamily="34" charset="0"/>
                    <a:ea typeface="微软雅黑" pitchFamily="34" charset="-122"/>
                    <a:cs typeface="微软雅黑" pitchFamily="34" charset="-120"/>
                  </a:rPr>
                  <a:t>，第二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次实施打击</a:t>
                </a:r>
                <a:r>
                  <a:rPr lang="en-US" altLang="zh-CN" b="0" i="0" dirty="0">
                    <a:solidFill>
                      <a:srgbClr val="000000"/>
                    </a:solidFill>
                    <a:latin typeface="微软雅黑" pitchFamily="34" charset="0"/>
                    <a:ea typeface="微软雅黑" pitchFamily="34" charset="-122"/>
                    <a:cs typeface="微软雅黑" pitchFamily="34" charset="-120"/>
                  </a:rPr>
                  <a:t>，该构件也没有受损的概率为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则该构件通过质检的概率为(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33_1#d4189ab55?vop=1&amp;pid=932e6fe28&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157" b="-12308"/>
                </a:stretch>
              </a:blipFill>
              <a:ln/>
            </p:spPr>
            <p:txBody>
              <a:bodyPr/>
              <a:lstStyle/>
              <a:p>
                <a:r>
                  <a:rPr lang="zh-CN" altLang="en-US">
                    <a:noFill/>
                  </a:rPr>
                  <a:t> </a:t>
                </a:r>
              </a:p>
            </p:txBody>
          </p:sp>
        </mc:Fallback>
      </mc:AlternateContent>
      <p:sp>
        <p:nvSpPr>
          <p:cNvPr id="3" name="QC_6_AN.34_1#d4189ab55.bracket?vop=1&amp;pid=932e6fe28&amp;color=0,0,0&amp;vpa=9&amp;vtp=1"/>
          <p:cNvSpPr/>
          <p:nvPr/>
        </p:nvSpPr>
        <p:spPr>
          <a:xfrm>
            <a:off x="8403685"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6_BD.33_2#d4189ab55.choices?vop=1&amp;pid=932e6fe28&amp;color=0,0,0&amp;vtp=1&amp;bbb=1"/>
          <p:cNvSpPr/>
          <p:nvPr/>
        </p:nvSpPr>
        <p:spPr>
          <a:xfrm>
            <a:off x="832104" y="2275832"/>
            <a:ext cx="10533888" cy="360680"/>
          </a:xfrm>
          <a:prstGeom prst="rect">
            <a:avLst/>
          </a:prstGeom>
          <a:noFill/>
          <a:ln/>
        </p:spPr>
        <p:txBody>
          <a:bodyPr wrap="none" lIns="0" tIns="0" rIns="0" bIns="0" rtlCol="0" anchor="t"/>
          <a:lstStyle/>
          <a:p>
            <a:pPr latinLnBrk="1">
              <a:lnSpc>
                <a:spcPts val="3200"/>
              </a:lnSpc>
              <a:tabLst>
                <a:tab pos="2601722" algn="l"/>
                <a:tab pos="5305044" algn="l"/>
                <a:tab pos="80210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0.16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0.68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0.17</a:t>
            </a:r>
            <a:endParaRPr lang="en-US" altLang="zh-CN" sz="1800" dirty="0"/>
          </a:p>
        </p:txBody>
      </p:sp>
      <mc:AlternateContent xmlns:mc="http://schemas.openxmlformats.org/markup-compatibility/2006">
        <mc:Choice xmlns:a14="http://schemas.microsoft.com/office/drawing/2010/main" Requires="a14">
          <p:sp>
            <p:nvSpPr>
              <p:cNvPr id="5" name="QC_6_AS.35_1#d4189ab55?vop=1&amp;pid=932e6fe28&amp;color=0,0,0&amp;vtp=1&amp;bbb=1&amp;hb=1"/>
              <p:cNvSpPr/>
              <p:nvPr/>
            </p:nvSpPr>
            <p:spPr>
              <a:xfrm>
                <a:off x="832104" y="2640322"/>
                <a:ext cx="10533888" cy="24466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𝑖</m:t>
                        </m:r>
                      </m:sub>
                    </m:sSub>
                  </m:oMath>
                </a14:m>
                <a:r>
                  <a:rPr lang="en-US" altLang="zh-CN" sz="1800" b="0" i="0" dirty="0">
                    <a:solidFill>
                      <a:srgbClr val="000000"/>
                    </a:solidFill>
                    <a:latin typeface="微软雅黑" pitchFamily="34" charset="0"/>
                    <a:ea typeface="微软雅黑" pitchFamily="34" charset="-122"/>
                    <a:cs typeface="微软雅黑" pitchFamily="34" charset="-120"/>
                  </a:rPr>
                  <a:t>表示第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oMath>
                </a14:m>
                <a:r>
                  <a:rPr lang="en-US" altLang="zh-CN" sz="1800" b="0" i="0" dirty="0">
                    <a:solidFill>
                      <a:srgbClr val="000000"/>
                    </a:solidFill>
                    <a:latin typeface="微软雅黑" pitchFamily="34" charset="0"/>
                    <a:ea typeface="微软雅黑" pitchFamily="34" charset="-122"/>
                    <a:cs typeface="微软雅黑" pitchFamily="34" charset="-120"/>
                  </a:rPr>
                  <a:t>次打击后该构件没有受损，</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,2，则由已知可得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)=0.85</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所以由乘法公式得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𝐴</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)=0.85×0.8=0.68</m:t>
                    </m:r>
                  </m:oMath>
                </a14:m>
                <a:r>
                  <a:rPr lang="en-US" altLang="zh-CN" sz="1800" b="0" i="0" dirty="0">
                    <a:solidFill>
                      <a:srgbClr val="000000"/>
                    </a:solidFill>
                    <a:latin typeface="微软雅黑" pitchFamily="34" charset="0"/>
                    <a:ea typeface="微软雅黑" pitchFamily="34" charset="-122"/>
                    <a:cs typeface="微软雅黑" pitchFamily="34" charset="-120"/>
                  </a:rPr>
                  <a:t>，即该构件通过质检的概率是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选</a:t>
                </a:r>
                <a:r>
                  <a:rPr lang="en-US" altLang="zh-CN" sz="1800" b="0" i="0" dirty="0">
                    <a:solidFill>
                      <a:srgbClr val="000000"/>
                    </a:solidFill>
                    <a:latin typeface="微软雅黑" pitchFamily="34" charset="0"/>
                    <a:ea typeface="微软雅黑" pitchFamily="34" charset="-122"/>
                    <a:cs typeface="微软雅黑" pitchFamily="34" charset="-120"/>
                  </a:rPr>
                  <a:t>C.</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关</a:t>
                </a:r>
                <a:r>
                  <a:rPr lang="en-US" altLang="zh-CN" sz="1800" b="1" i="0">
                    <a:solidFill>
                      <a:srgbClr val="000000"/>
                    </a:solidFill>
                    <a:latin typeface="微软雅黑" pitchFamily="34" charset="0"/>
                    <a:ea typeface="微软雅黑" pitchFamily="34" charset="-122"/>
                    <a:cs typeface="微软雅黑" pitchFamily="34" charset="-120"/>
                  </a:rPr>
                  <a:t>键点拨</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利</a:t>
                </a:r>
                <a:r>
                  <a:rPr lang="en-US" altLang="zh-CN" sz="1800" b="0" i="0">
                    <a:solidFill>
                      <a:srgbClr val="000000"/>
                    </a:solidFill>
                    <a:latin typeface="微软雅黑" pitchFamily="34" charset="0"/>
                    <a:ea typeface="楷体" pitchFamily="34" charset="-122"/>
                    <a:cs typeface="微软雅黑" pitchFamily="34" charset="-120"/>
                  </a:rPr>
                  <a:t>用相互独立事件同时发生的概率的乘法公式求概率时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注意</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确定各事件是相互独立的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2）</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确定各事件会同时发生</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6_AS.35_1#d4189ab55?vop=1&amp;pid=932e6fe28&amp;color=0,0,0&amp;vtp=1&amp;bbb=1&amp;hb=1"/>
              <p:cNvSpPr>
                <a:spLocks noRot="1" noChangeAspect="1" noMove="1" noResize="1" noEditPoints="1" noAdjustHandles="1" noChangeArrowheads="1" noChangeShapeType="1" noTextEdit="1"/>
              </p:cNvSpPr>
              <p:nvPr/>
            </p:nvSpPr>
            <p:spPr>
              <a:xfrm>
                <a:off x="832104" y="2640322"/>
                <a:ext cx="10533888" cy="2446655"/>
              </a:xfrm>
              <a:prstGeom prst="rect">
                <a:avLst/>
              </a:prstGeom>
              <a:blipFill>
                <a:blip r:embed="rId4"/>
                <a:stretch>
                  <a:fillRect l="-1389" r="-1100" b="-598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6_1#60512dc93?vop=1&amp;pid=932e6fe28&amp;color=0,0,0&amp;vtp=1&amp;bt=1&amp;bbb=1"/>
              <p:cNvSpPr/>
              <p:nvPr/>
            </p:nvSpPr>
            <p:spPr>
              <a:xfrm>
                <a:off x="832104" y="1080000"/>
                <a:ext cx="10533888" cy="53657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为两个随机事件，且</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36_1#60512dc93?vop=1&amp;pid=932e6fe28&amp;color=0,0,0&amp;vtp=1&amp;bt=1&amp;bbb=1"/>
              <p:cNvSpPr>
                <a:spLocks noRot="1" noChangeAspect="1" noMove="1" noResize="1" noEditPoints="1" noAdjustHandles="1" noChangeArrowheads="1" noChangeShapeType="1" noTextEdit="1"/>
              </p:cNvSpPr>
              <p:nvPr/>
            </p:nvSpPr>
            <p:spPr>
              <a:xfrm>
                <a:off x="832104" y="1080000"/>
                <a:ext cx="10533888" cy="536575"/>
              </a:xfrm>
              <a:prstGeom prst="rect">
                <a:avLst/>
              </a:prstGeom>
              <a:blipFill>
                <a:blip r:embed="rId3"/>
                <a:stretch>
                  <a:fillRect l="-1389" b="-15909"/>
                </a:stretch>
              </a:blipFill>
              <a:ln/>
            </p:spPr>
            <p:txBody>
              <a:bodyPr/>
              <a:lstStyle/>
              <a:p>
                <a:r>
                  <a:rPr lang="zh-CN" altLang="en-US">
                    <a:noFill/>
                  </a:rPr>
                  <a:t> </a:t>
                </a:r>
              </a:p>
            </p:txBody>
          </p:sp>
        </mc:Fallback>
      </mc:AlternateContent>
      <p:sp>
        <p:nvSpPr>
          <p:cNvPr id="3" name="QC_6_AN.37_1#60512dc93.bracket?vop=1&amp;pid=932e6fe28&amp;color=0,0,0&amp;vpa=10&amp;vtp=1"/>
          <p:cNvSpPr/>
          <p:nvPr/>
        </p:nvSpPr>
        <p:spPr>
          <a:xfrm>
            <a:off x="8721503" y="1310251"/>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6_BD.36_2#60512dc93.choices?vop=1&amp;pid=932e6fe28&amp;color=0,0,0&amp;vtp=1&amp;bbb=1"/>
              <p:cNvSpPr/>
              <p:nvPr/>
            </p:nvSpPr>
            <p:spPr>
              <a:xfrm>
                <a:off x="832104" y="1623941"/>
                <a:ext cx="10533888" cy="535623"/>
              </a:xfrm>
              <a:prstGeom prst="rect">
                <a:avLst/>
              </a:prstGeom>
              <a:noFill/>
              <a:ln/>
            </p:spPr>
            <p:txBody>
              <a:bodyPr wrap="none" lIns="0" tIns="0" rIns="0" bIns="0" rtlCol="0" anchor="t"/>
              <a:lstStyle/>
              <a:p>
                <a:pPr latinLnBrk="1">
                  <a:lnSpc>
                    <a:spcPts val="46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36_2#60512dc93.choices?vop=1&amp;pid=932e6fe28&amp;color=0,0,0&amp;vtp=1&amp;bbb=1"/>
              <p:cNvSpPr>
                <a:spLocks noRot="1" noChangeAspect="1" noMove="1" noResize="1" noEditPoints="1" noAdjustHandles="1" noChangeArrowheads="1" noChangeShapeType="1" noTextEdit="1"/>
              </p:cNvSpPr>
              <p:nvPr/>
            </p:nvSpPr>
            <p:spPr>
              <a:xfrm>
                <a:off x="832104" y="1623941"/>
                <a:ext cx="10533888" cy="535623"/>
              </a:xfrm>
              <a:prstGeom prst="rect">
                <a:avLst/>
              </a:prstGeom>
              <a:blipFill>
                <a:blip r:embed="rId4"/>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8_1#60512dc93?vop=1&amp;pid=932e6fe28&amp;color=0,0,0&amp;vtp=1&amp;bbb=1&amp;hb=1"/>
              <p:cNvSpPr/>
              <p:nvPr/>
            </p:nvSpPr>
            <p:spPr>
              <a:xfrm>
                <a:off x="832104" y="2169724"/>
                <a:ext cx="10533888" cy="2395855"/>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5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m:rPr>
                        <m:nor/>
                      </m:rPr>
                      <a:rPr lang="en-US" altLang="zh-CN" sz="1800" b="0" i="0" smtClean="0">
                        <a:solidFill>
                          <a:srgbClr val="000000"/>
                        </a:solidFill>
                        <a:latin typeface="Cambria Math" pitchFamily="34" charset="0"/>
                        <a:ea typeface="Cambria Math" pitchFamily="34" charset="-122"/>
                        <a:cs typeface="Cambria Math" pitchFamily="34" charset="-120"/>
                      </a:rPr>
                      <m:t>  </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6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m:rPr>
                        <m:nor/>
                      </m:rPr>
                      <a:rPr lang="en-US" altLang="zh-CN" sz="1800" b="0" i="0" smtClean="0">
                        <a:solidFill>
                          <a:srgbClr val="000000"/>
                        </a:solidFill>
                        <a:latin typeface="Cambria Math" pitchFamily="34" charset="0"/>
                        <a:ea typeface="Cambria Math" pitchFamily="34" charset="-122"/>
                        <a:cs typeface="Cambria Math" pitchFamily="34" charset="-120"/>
                      </a:rPr>
                      <m:t>  </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4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5</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（关键点本题用到的公式比较多</a:t>
                </a:r>
                <a:r>
                  <a:rPr lang="en-US" altLang="zh-CN" sz="1800" b="0" i="0">
                    <a:solidFill>
                      <a:srgbClr val="00A0AF"/>
                    </a:solidFill>
                    <a:latin typeface="微软雅黑" pitchFamily="34" charset="0"/>
                    <a:ea typeface="楷体" pitchFamily="34" charset="-122"/>
                    <a:cs typeface="微软雅黑" pitchFamily="34" charset="-120"/>
                  </a:rPr>
                  <a:t>，关键是要理解条件</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概率的定义</a:t>
                </a:r>
                <a:r>
                  <a:rPr lang="en-US" altLang="zh-CN" b="0" i="0" dirty="0">
                    <a:solidFill>
                      <a:srgbClr val="00A0AF"/>
                    </a:solidFill>
                    <a:latin typeface="微软雅黑" pitchFamily="34" charset="0"/>
                    <a:ea typeface="楷体" pitchFamily="34" charset="-122"/>
                    <a:cs typeface="微软雅黑" pitchFamily="34" charset="-120"/>
                  </a:rPr>
                  <a:t>,分清谁是条件,谁是结论,灵活运用条件概率的计算公式及其变形形式）</a:t>
                </a:r>
                <a:r>
                  <a:rPr lang="en-US" altLang="zh-CN" b="0" i="0" dirty="0">
                    <a:solidFill>
                      <a:srgbClr val="000000"/>
                    </a:solidFill>
                    <a:latin typeface="微软雅黑" pitchFamily="34" charset="0"/>
                    <a:ea typeface="微软雅黑" pitchFamily="34" charset="-122"/>
                    <a:cs typeface="微软雅黑" pitchFamily="34" charset="-120"/>
                  </a:rPr>
                  <a:t>.故选</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C_6_AS.38_1#60512dc93?vop=1&amp;pid=932e6fe28&amp;color=0,0,0&amp;vtp=1&amp;bbb=1&amp;hb=1"/>
              <p:cNvSpPr>
                <a:spLocks noRot="1" noChangeAspect="1" noMove="1" noResize="1" noEditPoints="1" noAdjustHandles="1" noChangeArrowheads="1" noChangeShapeType="1" noTextEdit="1"/>
              </p:cNvSpPr>
              <p:nvPr/>
            </p:nvSpPr>
            <p:spPr>
              <a:xfrm>
                <a:off x="832104" y="2169724"/>
                <a:ext cx="10533888" cy="2395855"/>
              </a:xfrm>
              <a:prstGeom prst="rect">
                <a:avLst/>
              </a:prstGeom>
              <a:blipFill>
                <a:blip r:embed="rId5"/>
                <a:stretch>
                  <a:fillRect l="-1389" r="-579" b="-585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de0e72fcb.fixed?pid=5f74cc87a&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第七章</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随机变量及其分布</a:t>
            </a:r>
            <a:endParaRPr lang="en-US" altLang="zh-CN" sz="4400" dirty="0"/>
          </a:p>
        </p:txBody>
      </p:sp>
      <p:sp>
        <p:nvSpPr>
          <p:cNvPr id="3" name="C_2_BD#de0e72fcb.fixed?pid=5f74cc87a&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7.1</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条件概率与全概率公式</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6_BD.39_1#d3d70d298?vop=1&amp;pid=932e6fe28&amp;color=0,0,0&amp;vtp=1&amp;bt=1&amp;bbb=1&amp;hb=1"/>
          <p:cNvSpPr/>
          <p:nvPr/>
        </p:nvSpPr>
        <p:spPr>
          <a:xfrm>
            <a:off x="832104" y="1080000"/>
            <a:ext cx="10533888" cy="2440305"/>
          </a:xfrm>
          <a:prstGeom prst="rect">
            <a:avLst/>
          </a:prstGeom>
          <a:noFill/>
          <a:ln/>
        </p:spPr>
        <p:txBody>
          <a:bodyPr wrap="none" lIns="0" tIns="0" rIns="0" bIns="0" rtlCol="0" anchor="t"/>
          <a:lstStyle/>
          <a:p>
            <a:pPr algn="l" latinLnBrk="1">
              <a:lnSpc>
                <a:spcPts val="28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某校为了激发学生的创新性思维，举办了一场“智能机器人传球大赛”，每班派一名编程代表</a:t>
            </a:r>
            <a:r>
              <a:rPr lang="en-US" altLang="zh-CN" sz="1800" b="0" i="0">
                <a:solidFill>
                  <a:srgbClr val="000000"/>
                </a:solidFill>
                <a:latin typeface="微软雅黑" pitchFamily="34" charset="0"/>
                <a:ea typeface="微软雅黑" pitchFamily="34" charset="-122"/>
                <a:cs typeface="微软雅黑" pitchFamily="34" charset="-120"/>
              </a:rPr>
              <a:t>，操作</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一台机器人参与比赛</a:t>
            </a:r>
            <a:r>
              <a:rPr lang="en-US" altLang="zh-CN" sz="1800" b="0" i="0" dirty="0">
                <a:solidFill>
                  <a:srgbClr val="000000"/>
                </a:solidFill>
                <a:latin typeface="微软雅黑" pitchFamily="34" charset="0"/>
                <a:ea typeface="微软雅黑" pitchFamily="34" charset="-122"/>
                <a:cs typeface="微软雅黑" pitchFamily="34" charset="-120"/>
              </a:rPr>
              <a:t>.比赛场地分为两个区域：A区域和B区域.初始时球放在A区域</a:t>
            </a:r>
            <a:r>
              <a:rPr lang="en-US" altLang="zh-CN" sz="1800" b="0" i="0">
                <a:solidFill>
                  <a:srgbClr val="000000"/>
                </a:solidFill>
                <a:latin typeface="微软雅黑" pitchFamily="34" charset="0"/>
                <a:ea typeface="微软雅黑" pitchFamily="34" charset="-122"/>
                <a:cs typeface="微软雅黑" pitchFamily="34" charset="-120"/>
              </a:rPr>
              <a:t>，每次操作通过随机生</a:t>
            </a:r>
          </a:p>
          <a:p>
            <a:pPr latinLnBrk="1">
              <a:lnSpc>
                <a:spcPts val="2800"/>
              </a:lnSpc>
            </a:pPr>
            <a:r>
              <a:rPr lang="en-US" altLang="zh-CN" sz="1800" b="0" i="0">
                <a:solidFill>
                  <a:srgbClr val="000000"/>
                </a:solidFill>
                <a:latin typeface="微软雅黑" pitchFamily="34" charset="0"/>
                <a:ea typeface="微软雅黑" pitchFamily="34" charset="-122"/>
                <a:cs typeface="微软雅黑" pitchFamily="34" charset="-120"/>
              </a:rPr>
              <a:t>成</a:t>
            </a:r>
            <a:r>
              <a:rPr lang="en-US" altLang="zh-CN" sz="1800" b="0" i="0" dirty="0">
                <a:solidFill>
                  <a:srgbClr val="000000"/>
                </a:solidFill>
                <a:latin typeface="微软雅黑" pitchFamily="34" charset="0"/>
                <a:ea typeface="微软雅黑" pitchFamily="34" charset="-122"/>
                <a:cs typeface="微软雅黑" pitchFamily="34" charset="-120"/>
              </a:rPr>
              <a:t>1到6中的某一个数字，依据以下规则控制机器人传球：</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微软雅黑" pitchFamily="34" charset="-122"/>
                <a:cs typeface="微软雅黑" pitchFamily="34" charset="-120"/>
              </a:rPr>
              <a:t>若随机数为1，则机器人无法传球，球保持原地不动；</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②</a:t>
            </a:r>
            <a:r>
              <a:rPr lang="en-US" altLang="zh-CN" sz="1800" b="0" i="0" dirty="0">
                <a:solidFill>
                  <a:srgbClr val="000000"/>
                </a:solidFill>
                <a:latin typeface="微软雅黑" pitchFamily="34" charset="0"/>
                <a:ea typeface="微软雅黑" pitchFamily="34" charset="-122"/>
                <a:cs typeface="微软雅黑" pitchFamily="34" charset="-120"/>
              </a:rPr>
              <a:t>若随机数为6，当球在A区域时，球不动，当球在B区域时，球被传到A区域；</a:t>
            </a:r>
            <a:endParaRPr lang="en-US" altLang="zh-CN" sz="1800" dirty="0"/>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微软雅黑" pitchFamily="34" charset="-122"/>
                <a:cs typeface="微软雅黑" pitchFamily="34" charset="-120"/>
              </a:rPr>
              <a:t>若随机数为2，3，4，5，则球被传到另一个区域.</a:t>
            </a:r>
            <a:endParaRPr lang="en-US" altLang="zh-CN" sz="1800" dirty="0"/>
          </a:p>
          <a:p>
            <a:pPr latinLnBrk="1">
              <a:lnSpc>
                <a:spcPts val="2600"/>
              </a:lnSpc>
            </a:pPr>
            <a:r>
              <a:rPr lang="en-US" altLang="zh-CN" b="0" i="0">
                <a:solidFill>
                  <a:srgbClr val="000000"/>
                </a:solidFill>
                <a:latin typeface="微软雅黑" pitchFamily="34" charset="0"/>
                <a:ea typeface="微软雅黑" pitchFamily="34" charset="-122"/>
                <a:cs typeface="微软雅黑" pitchFamily="34" charset="-120"/>
              </a:rPr>
              <a:t>已知连续两次操作</a:t>
            </a:r>
            <a:r>
              <a:rPr lang="en-US" altLang="zh-CN" b="0" i="0" dirty="0">
                <a:solidFill>
                  <a:srgbClr val="000000"/>
                </a:solidFill>
                <a:latin typeface="微软雅黑" pitchFamily="34" charset="0"/>
                <a:ea typeface="微软雅黑" pitchFamily="34" charset="-122"/>
                <a:cs typeface="微软雅黑" pitchFamily="34" charset="-120"/>
              </a:rPr>
              <a:t>，求事件“第一次操作后球在A区域或第二次操作后球在B区域都未发生”的概率.</a:t>
            </a:r>
            <a:endParaRPr lang="en-US" altLang="zh-CN" dirty="0"/>
          </a:p>
        </p:txBody>
      </p:sp>
      <mc:AlternateContent xmlns:mc="http://schemas.openxmlformats.org/markup-compatibility/2006">
        <mc:Choice xmlns:a14="http://schemas.microsoft.com/office/drawing/2010/main" Requires="a14">
          <p:sp>
            <p:nvSpPr>
              <p:cNvPr id="3" name="QO_6_AN.40_1#d3d70d298?vop=1&amp;pid=932e6fe28&amp;color=0,0,0&amp;vtp=1&amp;bbb=1"/>
              <p:cNvSpPr/>
              <p:nvPr/>
            </p:nvSpPr>
            <p:spPr>
              <a:xfrm>
                <a:off x="832104" y="3507733"/>
                <a:ext cx="10533888" cy="2085975"/>
              </a:xfrm>
              <a:prstGeom prst="rect">
                <a:avLst/>
              </a:prstGeom>
              <a:noFill/>
              <a:ln/>
            </p:spPr>
            <p:txBody>
              <a:bodyPr wrap="none" lIns="0" tIns="0" rIns="0" bIns="0" rtlCol="0" anchor="t"/>
              <a:lstStyle/>
              <a:p>
                <a:pPr algn="l" latinLnBrk="1">
                  <a:lnSpc>
                    <a:spcPts val="2700"/>
                  </a:lnSpc>
                </a:pPr>
                <a:r>
                  <a:rPr lang="en-US" altLang="zh-CN" sz="1800" b="0" i="0" dirty="0">
                    <a:solidFill>
                      <a:srgbClr val="FF0000"/>
                    </a:solidFill>
                    <a:latin typeface="微软雅黑" pitchFamily="34" charset="0"/>
                    <a:ea typeface="微软雅黑" pitchFamily="34" charset="-122"/>
                    <a:cs typeface="微软雅黑" pitchFamily="34" charset="-120"/>
                  </a:rPr>
                  <a:t>【解】记事件</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800" b="0" i="0" dirty="0">
                    <a:solidFill>
                      <a:srgbClr val="FF0000"/>
                    </a:solidFill>
                    <a:latin typeface="微软雅黑" pitchFamily="34" charset="0"/>
                    <a:ea typeface="微软雅黑" pitchFamily="34" charset="-122"/>
                    <a:cs typeface="微软雅黑" pitchFamily="34" charset="-120"/>
                  </a:rPr>
                  <a:t>次操作后球在A区域”，</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800" b="0" i="0" dirty="0">
                    <a:solidFill>
                      <a:srgbClr val="FF0000"/>
                    </a:solidFill>
                    <a:latin typeface="微软雅黑" pitchFamily="34" charset="0"/>
                    <a:ea typeface="微软雅黑" pitchFamily="34" charset="-122"/>
                    <a:cs typeface="微软雅黑" pitchFamily="34" charset="-120"/>
                  </a:rPr>
                  <a:t>次操作后球在B区域”，</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r>
                      <a:rPr lang="en-US" altLang="zh-CN" sz="1800" b="0" i="0">
                        <a:solidFill>
                          <a:srgbClr val="FF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,2.</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事</a:t>
                </a:r>
                <a:r>
                  <a:rPr lang="en-US" altLang="zh-CN" sz="1800" b="0" i="0">
                    <a:solidFill>
                      <a:srgbClr val="FF0000"/>
                    </a:solidFill>
                    <a:latin typeface="微软雅黑" pitchFamily="34" charset="0"/>
                    <a:ea typeface="微软雅黑" pitchFamily="34" charset="-122"/>
                    <a:cs typeface="微软雅黑" pitchFamily="34" charset="-120"/>
                  </a:rPr>
                  <a:t>件</a:t>
                </a:r>
                <a14:m>
                  <m:oMath xmlns:m="http://schemas.openxmlformats.org/officeDocument/2006/math">
                    <m:bar>
                      <m:barPr>
                        <m:pos m:val="top"/>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barPr>
                      <m:e>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a:solidFill>
                                  <a:srgbClr val="FF0000"/>
                                </a:solidFill>
                                <a:latin typeface="Cambria Math" panose="02040503050406030204" pitchFamily="18" charset="0"/>
                              </a:rPr>
                              <m:t>𝐴</m:t>
                            </m:r>
                          </m:e>
                          <m:sub>
                            <m:r>
                              <a:rPr lang="en-US" altLang="zh-CN" sz="1800">
                                <a:solidFill>
                                  <a:srgbClr val="FF0000"/>
                                </a:solidFill>
                                <a:latin typeface="Cambria Math" panose="02040503050406030204" pitchFamily="18" charset="0"/>
                              </a:rPr>
                              <m:t>𝑖</m:t>
                            </m:r>
                          </m:sub>
                        </m:sSub>
                      </m:e>
                    </m:bar>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800" b="0" i="0" dirty="0">
                    <a:solidFill>
                      <a:srgbClr val="FF0000"/>
                    </a:solidFill>
                    <a:latin typeface="微软雅黑" pitchFamily="34" charset="0"/>
                    <a:ea typeface="微软雅黑" pitchFamily="34" charset="-122"/>
                    <a:cs typeface="微软雅黑" pitchFamily="34" charset="-120"/>
                  </a:rPr>
                  <a:t>次操作后球不在A区域”，即事件</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oMath>
                </a14:m>
                <a:r>
                  <a:rPr lang="en-US" altLang="zh-CN" sz="1800" b="0" i="0" dirty="0">
                    <a:solidFill>
                      <a:srgbClr val="FF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)=1−</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则</a:t>
                </a:r>
                <a:r>
                  <a:rPr lang="en-US" altLang="zh-CN" sz="1800" b="0" i="0">
                    <a:solidFill>
                      <a:srgbClr val="FF0000"/>
                    </a:solidFill>
                    <a:latin typeface="微软雅黑" pitchFamily="34" charset="0"/>
                    <a:ea typeface="微软雅黑" pitchFamily="34" charset="-122"/>
                    <a:cs typeface="微软雅黑" pitchFamily="34" charset="-120"/>
                  </a:rPr>
                  <a:t>事件</a:t>
                </a:r>
                <a:r>
                  <a:rPr lang="en-US" altLang="zh-CN" sz="1800" b="0" i="0" dirty="0">
                    <a:solidFill>
                      <a:srgbClr val="FF0000"/>
                    </a:solidFill>
                    <a:latin typeface="微软雅黑" pitchFamily="34" charset="0"/>
                    <a:ea typeface="微软雅黑" pitchFamily="34" charset="-122"/>
                    <a:cs typeface="微软雅黑" pitchFamily="34" charset="-120"/>
                  </a:rPr>
                  <a:t>“第一次操作后球在A区域或第二次操作后球在B区域都未发生”可表示为</a:t>
                </a:r>
                <a14:m>
                  <m:oMath xmlns:m="http://schemas.openxmlformats.org/officeDocument/2006/math">
                    <m:bar>
                      <m:barPr>
                        <m:pos m:val="top"/>
                        <m:ctrlPr>
                          <a:rPr lang="en-US" altLang="zh-CN" sz="1800" b="0" dirty="0">
                            <a:solidFill>
                              <a:srgbClr val="FF0000"/>
                            </a:solidFill>
                            <a:latin typeface="Cambria Math" panose="02040503050406030204" pitchFamily="18" charset="0"/>
                            <a:ea typeface="微软雅黑" pitchFamily="34" charset="-122"/>
                            <a:cs typeface="微软雅黑" pitchFamily="34" charset="-120"/>
                          </a:rPr>
                        </m:ctrlPr>
                      </m:barPr>
                      <m:e>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a:solidFill>
                                  <a:srgbClr val="FF0000"/>
                                </a:solidFill>
                                <a:latin typeface="Cambria Math" panose="02040503050406030204" pitchFamily="18" charset="0"/>
                              </a:rPr>
                              <m:t>𝐴</m:t>
                            </m:r>
                          </m:e>
                          <m:sub>
                            <m:r>
                              <a:rPr lang="en-US" altLang="zh-CN" sz="1800">
                                <a:solidFill>
                                  <a:srgbClr val="FF0000"/>
                                </a:solidFill>
                                <a:latin typeface="Cambria Math" panose="02040503050406030204" pitchFamily="18" charset="0"/>
                              </a:rPr>
                              <m:t>1</m:t>
                            </m:r>
                          </m:sub>
                        </m:sSub>
                      </m:e>
                    </m:bar>
                    <m:r>
                      <m:rPr>
                        <m:nor/>
                      </m:rPr>
                      <a:rPr lang="en-US" altLang="zh-CN" sz="1800" b="0" i="0">
                        <a:solidFill>
                          <a:srgbClr val="FF0000"/>
                        </a:solidFill>
                        <a:latin typeface="Cambria Math" pitchFamily="34" charset="0"/>
                        <a:ea typeface="Cambria Math" pitchFamily="34" charset="-122"/>
                        <a:cs typeface="Cambria Math" pitchFamily="34" charset="-120"/>
                      </a:rPr>
                      <m:t>  </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a:solidFill>
                                  <a:srgbClr val="FF0000"/>
                                </a:solidFill>
                                <a:latin typeface="Cambria Math" panose="02040503050406030204" pitchFamily="18" charset="0"/>
                              </a:rPr>
                              <m:t>𝐵</m:t>
                            </m:r>
                          </m:e>
                          <m:sub>
                            <m:r>
                              <a:rPr lang="en-US" altLang="zh-CN" sz="1800">
                                <a:solidFill>
                                  <a:srgbClr val="FF0000"/>
                                </a:solidFill>
                                <a:latin typeface="Cambria Math" panose="02040503050406030204" pitchFamily="18" charset="0"/>
                              </a:rPr>
                              <m:t>2</m:t>
                            </m:r>
                          </m:sub>
                        </m:sSub>
                      </m:e>
                    </m:ba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900"/>
                  </a:lnSpc>
                </a:pPr>
                <a:r>
                  <a:rPr lang="en-US" altLang="zh-CN" b="0" i="0">
                    <a:solidFill>
                      <a:srgbClr val="FF0000"/>
                    </a:solidFill>
                    <a:latin typeface="微软雅黑" pitchFamily="34" charset="0"/>
                    <a:ea typeface="微软雅黑" pitchFamily="34" charset="-122"/>
                    <a:cs typeface="微软雅黑" pitchFamily="34" charset="-120"/>
                  </a:rPr>
                  <a:t>由</a:t>
                </a:r>
                <a:r>
                  <a:rPr lang="en-US" altLang="zh-CN" sz="1800" b="0" i="0">
                    <a:solidFill>
                      <a:srgbClr val="FF0000"/>
                    </a:solidFill>
                    <a:latin typeface="微软雅黑" pitchFamily="34" charset="0"/>
                    <a:ea typeface="微软雅黑" pitchFamily="34" charset="-122"/>
                    <a:cs typeface="微软雅黑" pitchFamily="34" charset="-120"/>
                  </a:rPr>
                  <a:t>题意</a:t>
                </a:r>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bar>
                      <m:barPr>
                        <m:pos m:val="top"/>
                        <m:ctrlPr>
                          <a:rPr lang="en-US" altLang="zh-CN" sz="1800" b="0" i="1">
                            <a:solidFill>
                              <a:srgbClr val="FF0000"/>
                            </a:solidFill>
                            <a:latin typeface="Cambria Math" panose="02040503050406030204" pitchFamily="18" charset="0"/>
                            <a:ea typeface="Cambria Math" pitchFamily="34" charset="-122"/>
                            <a:cs typeface="Cambria Math" pitchFamily="34" charset="-120"/>
                          </a:rPr>
                        </m:ctrlPr>
                      </m:barPr>
                      <m:e>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a:solidFill>
                                  <a:srgbClr val="FF0000"/>
                                </a:solidFill>
                                <a:latin typeface="Cambria Math" panose="02040503050406030204" pitchFamily="18" charset="0"/>
                              </a:rPr>
                              <m:t>𝐴</m:t>
                            </m:r>
                          </m:e>
                          <m:sub>
                            <m:r>
                              <a:rPr lang="en-US" altLang="zh-CN" sz="1800">
                                <a:solidFill>
                                  <a:srgbClr val="FF0000"/>
                                </a:solidFill>
                                <a:latin typeface="Cambria Math" panose="02040503050406030204" pitchFamily="18" charset="0"/>
                              </a:rPr>
                              <m:t>1</m:t>
                            </m:r>
                          </m:sub>
                        </m:sSub>
                      </m:e>
                    </m:ba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4</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800"/>
                  </a:lnSpc>
                </a:pPr>
                <a:r>
                  <a:rPr lang="en-US" altLang="zh-CN" b="0" i="0">
                    <a:solidFill>
                      <a:srgbClr val="FF0000"/>
                    </a:solidFill>
                    <a:latin typeface="微软雅黑" pitchFamily="34" charset="0"/>
                    <a:ea typeface="微软雅黑" pitchFamily="34" charset="-122"/>
                    <a:cs typeface="微软雅黑" pitchFamily="34" charset="-120"/>
                  </a:rPr>
                  <a:t>故</a:t>
                </a:r>
                <a:r>
                  <a:rPr lang="en-US" altLang="zh-CN" sz="1800" b="0" i="0">
                    <a:solidFill>
                      <a:srgbClr val="FF0000"/>
                    </a:solidFill>
                    <a:latin typeface="微软雅黑" pitchFamily="34" charset="0"/>
                    <a:ea typeface="微软雅黑" pitchFamily="34" charset="-122"/>
                    <a:cs typeface="微软雅黑" pitchFamily="34" charset="-120"/>
                  </a:rPr>
                  <a:t>由概率乘法公式可得</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2</m:t>
                        </m:r>
                      </m:num>
                      <m:den>
                        <m:r>
                          <a:rPr lang="en-US" altLang="zh-CN" sz="1800" b="0" i="0">
                            <a:solidFill>
                              <a:srgbClr val="FF0000"/>
                            </a:solidFill>
                            <a:latin typeface="Cambria Math" pitchFamily="34" charset="0"/>
                            <a:ea typeface="Cambria Math" pitchFamily="34" charset="-122"/>
                            <a:cs typeface="Cambria Math" pitchFamily="34" charset="-120"/>
                          </a:rPr>
                          <m:t>3</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6</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800" b="0" i="0" dirty="0">
                    <a:solidFill>
                      <a:srgbClr val="FF0000"/>
                    </a:solidFill>
                    <a:latin typeface="微软雅黑" pitchFamily="34" charset="0"/>
                    <a:ea typeface="微软雅黑" pitchFamily="34" charset="-122"/>
                    <a:cs typeface="微软雅黑" pitchFamily="34" charset="-120"/>
                  </a:rPr>
                  <a:t>，故所求概率为</a:t>
                </a:r>
                <a14:m>
                  <m:oMath xmlns:m="http://schemas.openxmlformats.org/officeDocument/2006/math">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6_AN.40_1#d3d70d298?vop=1&amp;pid=932e6fe28&amp;color=0,0,0&amp;vtp=1&amp;bbb=1"/>
              <p:cNvSpPr>
                <a:spLocks noRot="1" noChangeAspect="1" noMove="1" noResize="1" noEditPoints="1" noAdjustHandles="1" noChangeArrowheads="1" noChangeShapeType="1" noTextEdit="1"/>
              </p:cNvSpPr>
              <p:nvPr/>
            </p:nvSpPr>
            <p:spPr>
              <a:xfrm>
                <a:off x="832104" y="3507733"/>
                <a:ext cx="10533888" cy="2085975"/>
              </a:xfrm>
              <a:prstGeom prst="rect">
                <a:avLst/>
              </a:prstGeom>
              <a:blipFill>
                <a:blip r:embed="rId3"/>
                <a:stretch>
                  <a:fillRect l="-1389" t="-2041" b="-379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1_1#856211931?vop=1&amp;pid=92f660438&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分别表示某山区两个村庄居民某一年内家里停电的事件，若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)=0.75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则这两个村庄同时发生停电事件的概率为(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41_1#856211931?vop=1&amp;pid=92f660438&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p:sp>
        <p:nvSpPr>
          <p:cNvPr id="3" name="QC_5_AN.42_1#856211931.bracket?vop=1&amp;pid=92f660438&amp;color=0,0,0&amp;vpa=11&amp;vtp=1"/>
          <p:cNvSpPr/>
          <p:nvPr/>
        </p:nvSpPr>
        <p:spPr>
          <a:xfrm>
            <a:off x="7787099"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4" name="QC_5_BD.41_2#856211931.choices?vop=1&amp;pid=92f660438&amp;color=0,0,0&amp;vtp=1&amp;bbb=1"/>
          <p:cNvSpPr/>
          <p:nvPr/>
        </p:nvSpPr>
        <p:spPr>
          <a:xfrm>
            <a:off x="832104" y="1851017"/>
            <a:ext cx="10533888" cy="360680"/>
          </a:xfrm>
          <a:prstGeom prst="rect">
            <a:avLst/>
          </a:prstGeom>
          <a:noFill/>
          <a:ln/>
        </p:spPr>
        <p:txBody>
          <a:bodyPr wrap="none" lIns="0" tIns="0" rIns="0" bIns="0" rtlCol="0" anchor="t"/>
          <a:lstStyle/>
          <a:p>
            <a:pPr latinLnBrk="1">
              <a:lnSpc>
                <a:spcPts val="32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0.03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0.04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0.06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0.05</a:t>
            </a:r>
            <a:endParaRPr lang="en-US" altLang="zh-CN" sz="1800" dirty="0"/>
          </a:p>
        </p:txBody>
      </p:sp>
      <mc:AlternateContent xmlns:mc="http://schemas.openxmlformats.org/markup-compatibility/2006">
        <mc:Choice xmlns:a14="http://schemas.microsoft.com/office/drawing/2010/main" Requires="a14">
          <p:sp>
            <p:nvSpPr>
              <p:cNvPr id="5" name="QC_5_AS.43_1#856211931?vop=1&amp;pid=92f660438&amp;color=0,0,0&amp;vtp=1&amp;bbb=1&amp;hb=1"/>
              <p:cNvSpPr/>
              <p:nvPr/>
            </p:nvSpPr>
            <p:spPr>
              <a:xfrm>
                <a:off x="832104" y="2215507"/>
                <a:ext cx="10533888" cy="836930"/>
              </a:xfrm>
              <a:prstGeom prst="rect">
                <a:avLst/>
              </a:prstGeom>
              <a:noFill/>
              <a:ln/>
            </p:spPr>
            <p:txBody>
              <a:bodyPr wrap="none" lIns="0" tIns="0" rIns="0" bIns="0" rtlCol="0" anchor="t"/>
              <a:lstStyle/>
              <a:p>
                <a:pPr algn="l" latinLnBrk="1">
                  <a:lnSpc>
                    <a:spcPts val="38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)=0.75</m:t>
                    </m:r>
                  </m:oMath>
                </a14:m>
                <a:r>
                  <a:rPr lang="en-US" altLang="zh-CN" sz="1800" b="0" i="0" dirty="0">
                    <a:solidFill>
                      <a:srgbClr val="000000"/>
                    </a:solidFill>
                    <a:latin typeface="微软雅黑" pitchFamily="34" charset="0"/>
                    <a:ea typeface="微软雅黑" pitchFamily="34" charset="-122"/>
                    <a:cs typeface="微软雅黑" pitchFamily="34" charset="-120"/>
                  </a:rPr>
                  <a:t>,可得</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=0.75</m:t>
                    </m:r>
                  </m:oMath>
                </a14:m>
                <a:r>
                  <a:rPr lang="en-US" altLang="zh-CN" sz="1800" b="0" i="0" dirty="0">
                    <a:solidFill>
                      <a:srgbClr val="000000"/>
                    </a:solidFill>
                    <a:latin typeface="微软雅黑" pitchFamily="34" charset="0"/>
                    <a:ea typeface="微软雅黑" pitchFamily="34" charset="-122"/>
                    <a:cs typeface="微软雅黑" pitchFamily="34" charset="-120"/>
                  </a:rPr>
                  <a:t>,又因为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10</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m:t>
                    </m:r>
                    <m:r>
                      <a:rPr lang="en-US" altLang="zh-CN" b="0" i="0">
                        <a:solidFill>
                          <a:srgbClr val="000000"/>
                        </a:solidFill>
                        <a:latin typeface="Cambria Math" pitchFamily="34" charset="0"/>
                        <a:ea typeface="Cambria Math" pitchFamily="34" charset="-122"/>
                        <a:cs typeface="Cambria Math" pitchFamily="34" charset="-120"/>
                      </a:rPr>
                      <m:t>)+5</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m:t>
                    </m:r>
                    <m:r>
                      <a:rPr lang="en-US" altLang="zh-CN" b="0" i="0">
                        <a:solidFill>
                          <a:srgbClr val="000000"/>
                        </a:solidFill>
                        <a:latin typeface="Cambria Math" pitchFamily="34" charset="0"/>
                        <a:ea typeface="Cambria Math" pitchFamily="34" charset="-122"/>
                        <a:cs typeface="Cambria Math" pitchFamily="34" charset="-120"/>
                      </a:rPr>
                      <m:t>)=0.75</m:t>
                    </m:r>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m:t>
                    </m:r>
                    <m:r>
                      <a:rPr lang="en-US" altLang="zh-CN" b="0" i="0">
                        <a:solidFill>
                          <a:srgbClr val="000000"/>
                        </a:solidFill>
                        <a:latin typeface="Cambria Math" pitchFamily="34" charset="0"/>
                        <a:ea typeface="Cambria Math" pitchFamily="34" charset="-122"/>
                        <a:cs typeface="Cambria Math" pitchFamily="34" charset="-120"/>
                      </a:rPr>
                      <m:t>)=0.05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,所以这两个村庄同时发生停电事件的概率为0.05.故选D.</a:t>
                </a:r>
                <a:endParaRPr lang="en-US" altLang="zh-CN" dirty="0"/>
              </a:p>
            </p:txBody>
          </p:sp>
        </mc:Choice>
        <mc:Fallback>
          <p:sp>
            <p:nvSpPr>
              <p:cNvPr id="5" name="QC_5_AS.43_1#856211931?vop=1&amp;pid=92f660438&amp;color=0,0,0&amp;vtp=1&amp;bbb=1&amp;hb=1"/>
              <p:cNvSpPr>
                <a:spLocks noRot="1" noChangeAspect="1" noMove="1" noResize="1" noEditPoints="1" noAdjustHandles="1" noChangeArrowheads="1" noChangeShapeType="1" noTextEdit="1"/>
              </p:cNvSpPr>
              <p:nvPr/>
            </p:nvSpPr>
            <p:spPr>
              <a:xfrm>
                <a:off x="832104" y="2215507"/>
                <a:ext cx="10533888" cy="836930"/>
              </a:xfrm>
              <a:prstGeom prst="rect">
                <a:avLst/>
              </a:prstGeom>
              <a:blipFill>
                <a:blip r:embed="rId4"/>
                <a:stretch>
                  <a:fillRect l="-1389" b="-1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44_1#53bffb7a4?vop=1&amp;pid=92f660438&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已知在8个球中，有2个白球，6个红球，每次任取1个球，取出后不再放回，则经过2次取球恰好将</a:t>
            </a:r>
            <a:r>
              <a:rPr lang="en-US" altLang="zh-CN" sz="1800" b="0" i="0">
                <a:solidFill>
                  <a:srgbClr val="000000"/>
                </a:solidFill>
                <a:latin typeface="微软雅黑" pitchFamily="34" charset="0"/>
                <a:ea typeface="微软雅黑" pitchFamily="34" charset="-122"/>
                <a:cs typeface="微软雅黑" pitchFamily="34" charset="-120"/>
              </a:rPr>
              <a:t>2个</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白球全部取出的概率为(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45_1#53bffb7a4.bracket?vop=1&amp;pid=92f660438&amp;color=0,0,0&amp;vpa=12&amp;vtp=1"/>
          <p:cNvSpPr/>
          <p:nvPr/>
        </p:nvSpPr>
        <p:spPr>
          <a:xfrm>
            <a:off x="3301460"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5_BD.44_2#53bffb7a4.choices?vop=1&amp;pid=92f660438&amp;color=0,0,0&amp;vtp=1&amp;bbb=1"/>
              <p:cNvSpPr/>
              <p:nvPr/>
            </p:nvSpPr>
            <p:spPr>
              <a:xfrm>
                <a:off x="832104" y="1851017"/>
                <a:ext cx="10533888" cy="535559"/>
              </a:xfrm>
              <a:prstGeom prst="rect">
                <a:avLst/>
              </a:prstGeom>
              <a:noFill/>
              <a:ln/>
            </p:spPr>
            <p:txBody>
              <a:bodyPr wrap="none" lIns="0" tIns="0" rIns="0" bIns="0" rtlCol="0" anchor="t"/>
              <a:lstStyle/>
              <a:p>
                <a:pPr latinLnBrk="1">
                  <a:lnSpc>
                    <a:spcPts val="4600"/>
                  </a:lnSpc>
                  <a:tabLst>
                    <a:tab pos="2703322" algn="l"/>
                    <a:tab pos="5368544" algn="l"/>
                    <a:tab pos="80464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21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44_2#53bffb7a4.choices?vop=1&amp;pid=92f660438&amp;color=0,0,0&amp;vtp=1&amp;bbb=1"/>
              <p:cNvSpPr>
                <a:spLocks noRot="1" noChangeAspect="1" noMove="1" noResize="1" noEditPoints="1" noAdjustHandles="1" noChangeArrowheads="1" noChangeShapeType="1" noTextEdit="1"/>
              </p:cNvSpPr>
              <p:nvPr/>
            </p:nvSpPr>
            <p:spPr>
              <a:xfrm>
                <a:off x="832104" y="1851017"/>
                <a:ext cx="10533888" cy="535559"/>
              </a:xfrm>
              <a:prstGeom prst="rect">
                <a:avLst/>
              </a:prstGeom>
              <a:blipFill>
                <a:blip r:embed="rId3"/>
                <a:stretch>
                  <a:fillRect l="-1389" b="-160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46_1#53bffb7a4?vop=1&amp;pid=92f660438&amp;color=0,0,0&amp;vtp=1&amp;bbb=1"/>
              <p:cNvSpPr/>
              <p:nvPr/>
            </p:nvSpPr>
            <p:spPr>
              <a:xfrm>
                <a:off x="832104" y="2396926"/>
                <a:ext cx="10533888" cy="1541971"/>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【解析】设第一次取到白球为事件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设</a:t>
                </a:r>
                <a:r>
                  <a:rPr lang="en-US" altLang="zh-CN" sz="1800" b="0" i="0">
                    <a:solidFill>
                      <a:srgbClr val="000000"/>
                    </a:solidFill>
                    <a:latin typeface="微软雅黑" pitchFamily="34" charset="0"/>
                    <a:ea typeface="微软雅黑" pitchFamily="34" charset="-122"/>
                    <a:cs typeface="微软雅黑" pitchFamily="34" charset="-120"/>
                  </a:rPr>
                  <a:t>第二次取到白球为事件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5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7</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.故选B.</a:t>
                </a:r>
                <a:endParaRPr lang="en-US" altLang="zh-CN" sz="1800" dirty="0"/>
              </a:p>
            </p:txBody>
          </p:sp>
        </mc:Choice>
        <mc:Fallback>
          <p:sp>
            <p:nvSpPr>
              <p:cNvPr id="5" name="QC_5_AS.46_1#53bffb7a4?vop=1&amp;pid=92f660438&amp;color=0,0,0&amp;vtp=1&amp;bbb=1"/>
              <p:cNvSpPr>
                <a:spLocks noRot="1" noChangeAspect="1" noMove="1" noResize="1" noEditPoints="1" noAdjustHandles="1" noChangeArrowheads="1" noChangeShapeType="1" noTextEdit="1"/>
              </p:cNvSpPr>
              <p:nvPr/>
            </p:nvSpPr>
            <p:spPr>
              <a:xfrm>
                <a:off x="832104" y="2396926"/>
                <a:ext cx="10533888" cy="1541971"/>
              </a:xfrm>
              <a:prstGeom prst="rect">
                <a:avLst/>
              </a:prstGeom>
              <a:blipFill>
                <a:blip r:embed="rId4"/>
                <a:stretch>
                  <a:fillRect l="-1389" b="-553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47_1#a73b13653?vop=1&amp;pid=92f660438&amp;color=0,0,0&amp;vtp=1&amp;bt=1&amp;bbb=1"/>
              <p:cNvSpPr/>
              <p:nvPr/>
            </p:nvSpPr>
            <p:spPr>
              <a:xfrm>
                <a:off x="832104" y="1080000"/>
                <a:ext cx="10533888" cy="525844"/>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已知随机事件</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满足：</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𝐵</m:t>
                        </m:r>
                      </m:e>
                    </m:ba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5_BD.47_1#a73b13653?vop=1&amp;pid=92f660438&amp;color=0,0,0&amp;vtp=1&amp;bt=1&amp;bbb=1"/>
              <p:cNvSpPr>
                <a:spLocks noRot="1" noChangeAspect="1" noMove="1" noResize="1" noEditPoints="1" noAdjustHandles="1" noChangeArrowheads="1" noChangeShapeType="1" noTextEdit="1"/>
              </p:cNvSpPr>
              <p:nvPr/>
            </p:nvSpPr>
            <p:spPr>
              <a:xfrm>
                <a:off x="832104" y="1080000"/>
                <a:ext cx="10533888" cy="525844"/>
              </a:xfrm>
              <a:prstGeom prst="rect">
                <a:avLst/>
              </a:prstGeom>
              <a:blipFill>
                <a:blip r:embed="rId3"/>
                <a:stretch>
                  <a:fillRect l="-1389" b="-16279"/>
                </a:stretch>
              </a:blipFill>
              <a:ln/>
            </p:spPr>
            <p:txBody>
              <a:bodyPr/>
              <a:lstStyle/>
              <a:p>
                <a:r>
                  <a:rPr lang="zh-CN" altLang="en-US">
                    <a:noFill/>
                  </a:rPr>
                  <a:t> </a:t>
                </a:r>
              </a:p>
            </p:txBody>
          </p:sp>
        </mc:Fallback>
      </mc:AlternateContent>
      <p:sp>
        <p:nvSpPr>
          <p:cNvPr id="3" name="QC_5_AN.48_1#a73b13653.bracket?vop=1&amp;pid=92f660438&amp;color=0,0,0&amp;vpa=13&amp;vtp=1"/>
          <p:cNvSpPr/>
          <p:nvPr/>
        </p:nvSpPr>
        <p:spPr>
          <a:xfrm>
            <a:off x="8650064" y="1306250"/>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5_BD.47_2#a73b13653.choices?vop=1&amp;pid=92f660438&amp;color=0,0,0&amp;vtp=1&amp;bbb=1"/>
              <p:cNvSpPr/>
              <p:nvPr/>
            </p:nvSpPr>
            <p:spPr>
              <a:xfrm>
                <a:off x="832104" y="1607240"/>
                <a:ext cx="10533888" cy="536575"/>
              </a:xfrm>
              <a:prstGeom prst="rect">
                <a:avLst/>
              </a:prstGeom>
              <a:noFill/>
              <a:ln/>
            </p:spPr>
            <p:txBody>
              <a:bodyPr wrap="none" lIns="0" tIns="0" rIns="0" bIns="0" rtlCol="0" anchor="t"/>
              <a:lstStyle/>
              <a:p>
                <a:pPr latinLnBrk="1">
                  <a:lnSpc>
                    <a:spcPts val="46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47_2#a73b13653.choices?vop=1&amp;pid=92f660438&amp;color=0,0,0&amp;vtp=1&amp;bbb=1"/>
              <p:cNvSpPr>
                <a:spLocks noRot="1" noChangeAspect="1" noMove="1" noResize="1" noEditPoints="1" noAdjustHandles="1" noChangeArrowheads="1" noChangeShapeType="1" noTextEdit="1"/>
              </p:cNvSpPr>
              <p:nvPr/>
            </p:nvSpPr>
            <p:spPr>
              <a:xfrm>
                <a:off x="832104" y="1607240"/>
                <a:ext cx="10533888" cy="536575"/>
              </a:xfrm>
              <a:prstGeom prst="rect">
                <a:avLst/>
              </a:prstGeom>
              <a:blipFill>
                <a:blip r:embed="rId4"/>
                <a:stretch>
                  <a:fillRect l="-1389" b="-147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49_1#a73b13653?vop=1&amp;pid=92f660438&amp;color=0,0,0&amp;vtp=1&amp;bbb=1&amp;hb=1"/>
              <p:cNvSpPr/>
              <p:nvPr/>
            </p:nvSpPr>
            <p:spPr>
              <a:xfrm>
                <a:off x="832104" y="2148768"/>
                <a:ext cx="10533888" cy="810959"/>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首先利用概率的乘法公式求得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然后利用通法攻略</a:t>
                </a:r>
                <a:r>
                  <a:rPr lang="en-US" altLang="zh-CN" sz="1800" b="0" i="0" dirty="0">
                    <a:solidFill>
                      <a:srgbClr val="000000"/>
                    </a:solidFill>
                    <a:latin typeface="微软雅黑" pitchFamily="34" charset="0"/>
                    <a:ea typeface="微软雅黑" pitchFamily="34" charset="-122"/>
                    <a:cs typeface="微软雅黑" pitchFamily="34" charset="-120"/>
                  </a:rPr>
                  <a:t>14</a:t>
                </a:r>
                <a:r>
                  <a:rPr lang="en-US" altLang="zh-CN" sz="1800" b="0" i="0" dirty="0">
                    <a:solidFill>
                      <a:srgbClr val="000000"/>
                    </a:solidFill>
                    <a:latin typeface="微软雅黑" pitchFamily="34" charset="0"/>
                    <a:ea typeface="楷体" pitchFamily="34" charset="-122"/>
                    <a:cs typeface="微软雅黑" pitchFamily="34" charset="-120"/>
                  </a:rPr>
                  <a:t>中定义法求得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的值</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最后利用对</a:t>
                </a:r>
              </a:p>
              <a:p>
                <a:pPr latinLnBrk="1">
                  <a:lnSpc>
                    <a:spcPts val="3500"/>
                  </a:lnSpc>
                </a:pPr>
                <a:r>
                  <a:rPr lang="en-US" altLang="zh-CN" b="0" i="0">
                    <a:solidFill>
                      <a:srgbClr val="000000"/>
                    </a:solidFill>
                    <a:latin typeface="微软雅黑" pitchFamily="34" charset="0"/>
                    <a:ea typeface="楷体" pitchFamily="34" charset="-122"/>
                    <a:cs typeface="微软雅黑" pitchFamily="34" charset="-120"/>
                  </a:rPr>
                  <a:t>立事件的概率公式求得</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𝐵</m:t>
                        </m:r>
                      </m:e>
                    </m:ba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的值</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C_5_EX.49_1#a73b13653?vop=1&amp;pid=92f660438&amp;color=0,0,0&amp;vtp=1&amp;bbb=1&amp;hb=1"/>
              <p:cNvSpPr>
                <a:spLocks noRot="1" noChangeAspect="1" noMove="1" noResize="1" noEditPoints="1" noAdjustHandles="1" noChangeArrowheads="1" noChangeShapeType="1" noTextEdit="1"/>
              </p:cNvSpPr>
              <p:nvPr/>
            </p:nvSpPr>
            <p:spPr>
              <a:xfrm>
                <a:off x="832104" y="2148768"/>
                <a:ext cx="10533888" cy="810959"/>
              </a:xfrm>
              <a:prstGeom prst="rect">
                <a:avLst/>
              </a:prstGeom>
              <a:blipFill>
                <a:blip r:embed="rId5"/>
                <a:stretch>
                  <a:fillRect l="-1389" r="-1505" b="-1641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50_1#a73b13653?vop=1&amp;pid=92f660438&amp;color=0,0,0&amp;vtp=1&amp;bbb=1&amp;hb=1"/>
              <p:cNvSpPr/>
              <p:nvPr/>
            </p:nvSpPr>
            <p:spPr>
              <a:xfrm>
                <a:off x="832104" y="2972363"/>
                <a:ext cx="10533888" cy="1257300"/>
              </a:xfrm>
              <a:prstGeom prst="rect">
                <a:avLst/>
              </a:prstGeom>
              <a:noFill/>
              <a:ln/>
            </p:spPr>
            <p:txBody>
              <a:bodyPr wrap="none" lIns="0" tIns="0" rIns="0" bIns="0" rtlCol="0" anchor="t"/>
              <a:lstStyle/>
              <a:p>
                <a:pPr algn="l" latinLnBrk="1">
                  <a:lnSpc>
                    <a:spcPts val="46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𝑃</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,由条件概率公式可得</a:t>
                </a:r>
              </a:p>
              <a:p>
                <a:pPr latinLnBrk="1">
                  <a:lnSpc>
                    <a:spcPts val="53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𝐵</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6</m:t>
                            </m:r>
                          </m:den>
                        </m:f>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b="0" i="0" dirty="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bar>
                      <m:barPr>
                        <m:pos m:val="top"/>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𝐵</m:t>
                        </m:r>
                      </m:e>
                    </m:ba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)=1−</m:t>
                    </m:r>
                    <m:r>
                      <a:rPr lang="en-US" altLang="zh-CN" b="0" i="0" smtClean="0">
                        <a:solidFill>
                          <a:srgbClr val="000000"/>
                        </a:solidFill>
                        <a:latin typeface="Cambria Math" pitchFamily="34" charset="0"/>
                        <a:ea typeface="Cambria Math" pitchFamily="34" charset="-122"/>
                        <a:cs typeface="Cambria Math" pitchFamily="34" charset="-120"/>
                      </a:rPr>
                      <m:t>𝑃</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𝐵</m:t>
                    </m:r>
                    <m:r>
                      <a:rPr lang="en-US" altLang="zh-CN" b="0" i="0" smtClean="0">
                        <a:solidFill>
                          <a:srgbClr val="000000"/>
                        </a:solidFill>
                        <a:latin typeface="Cambria Math" pitchFamily="34" charset="0"/>
                        <a:ea typeface="Cambria Math" pitchFamily="34" charset="-122"/>
                        <a:cs typeface="Cambria Math" pitchFamily="34" charset="-120"/>
                      </a:rPr>
                      <m:t>|</m:t>
                    </m:r>
                    <m:r>
                      <a:rPr lang="en-US" altLang="zh-CN" b="0" i="0" smtClean="0">
                        <a:solidFill>
                          <a:srgbClr val="000000"/>
                        </a:solidFill>
                        <a:latin typeface="Cambria Math" pitchFamily="34" charset="0"/>
                        <a:ea typeface="Cambria Math" pitchFamily="34" charset="-122"/>
                        <a:cs typeface="Cambria Math" pitchFamily="34" charset="-120"/>
                      </a:rPr>
                      <m:t>𝐴</m:t>
                    </m:r>
                    <m:r>
                      <a:rPr lang="en-US" altLang="zh-CN" b="0" i="0" smtClean="0">
                        <a:solidFill>
                          <a:srgbClr val="000000"/>
                        </a:solidFill>
                        <a:latin typeface="Cambria Math" pitchFamily="34" charset="0"/>
                        <a:ea typeface="Cambria Math" pitchFamily="34" charset="-122"/>
                        <a:cs typeface="Cambria Math" pitchFamily="34" charset="-120"/>
                      </a:rPr>
                      <m:t>)=1−</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2</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solidFill>
                    <a:srgbClr val="000000"/>
                  </a:solidFill>
                </a:endParaRPr>
              </a:p>
            </p:txBody>
          </p:sp>
        </mc:Choice>
        <mc:Fallback>
          <p:sp>
            <p:nvSpPr>
              <p:cNvPr id="6" name="QC_5_AS.50_1#a73b13653?vop=1&amp;pid=92f660438&amp;color=0,0,0&amp;vtp=1&amp;bbb=1&amp;hb=1"/>
              <p:cNvSpPr>
                <a:spLocks noRot="1" noChangeAspect="1" noMove="1" noResize="1" noEditPoints="1" noAdjustHandles="1" noChangeArrowheads="1" noChangeShapeType="1" noTextEdit="1"/>
              </p:cNvSpPr>
              <p:nvPr/>
            </p:nvSpPr>
            <p:spPr>
              <a:xfrm>
                <a:off x="832104" y="2972363"/>
                <a:ext cx="10533888" cy="1257300"/>
              </a:xfrm>
              <a:prstGeom prst="rect">
                <a:avLst/>
              </a:prstGeom>
              <a:blipFill>
                <a:blip r:embed="rId6"/>
                <a:stretch>
                  <a:fillRect l="-1389" r="-6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C_5_BD.51_1#4839f689f?vop=1&amp;pid=92f660438&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某高中开发了三个不同的“美育”课程和两个不同的“劳动教育”课程</a:t>
            </a:r>
            <a:r>
              <a:rPr lang="en-US" altLang="zh-CN" sz="1800" b="0" i="0">
                <a:solidFill>
                  <a:srgbClr val="000000"/>
                </a:solidFill>
                <a:latin typeface="微软雅黑" pitchFamily="34" charset="0"/>
                <a:ea typeface="微软雅黑" pitchFamily="34" charset="-122"/>
                <a:cs typeface="微软雅黑" pitchFamily="34" charset="-120"/>
              </a:rPr>
              <a:t>，甲同学从五门课程中任选了</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两门</a:t>
            </a:r>
            <a:r>
              <a:rPr lang="en-US" altLang="zh-CN" b="0" i="0" dirty="0">
                <a:solidFill>
                  <a:srgbClr val="000000"/>
                </a:solidFill>
                <a:latin typeface="微软雅黑" pitchFamily="34" charset="0"/>
                <a:ea typeface="微软雅黑" pitchFamily="34" charset="-122"/>
                <a:cs typeface="微软雅黑" pitchFamily="34" charset="-120"/>
              </a:rPr>
              <a:t>，已知其中有一门是“美育”课程，则另一门也是“美育”</a:t>
            </a:r>
            <a:r>
              <a:rPr lang="en-US" altLang="zh-CN" b="0" i="0">
                <a:solidFill>
                  <a:srgbClr val="000000"/>
                </a:solidFill>
                <a:latin typeface="微软雅黑" pitchFamily="34" charset="0"/>
                <a:ea typeface="微软雅黑" pitchFamily="34" charset="-122"/>
                <a:cs typeface="微软雅黑" pitchFamily="34" charset="-120"/>
              </a:rPr>
              <a:t>课程的概率为(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52_1#4839f689f.bracket?vop=1&amp;pid=92f660438&amp;color=0,0,0&amp;vpa=14&amp;vtp=1"/>
          <p:cNvSpPr/>
          <p:nvPr/>
        </p:nvSpPr>
        <p:spPr>
          <a:xfrm>
            <a:off x="8787860"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5_BD.51_2#4839f689f.choices?vop=1&amp;pid=92f660438&amp;color=0,0,0&amp;vtp=1&amp;bbb=1"/>
              <p:cNvSpPr/>
              <p:nvPr/>
            </p:nvSpPr>
            <p:spPr>
              <a:xfrm>
                <a:off x="832104" y="1851018"/>
                <a:ext cx="10533888" cy="535559"/>
              </a:xfrm>
              <a:prstGeom prst="rect">
                <a:avLst/>
              </a:prstGeom>
              <a:noFill/>
              <a:ln/>
            </p:spPr>
            <p:txBody>
              <a:bodyPr wrap="none" lIns="0" tIns="0" rIns="0" bIns="0" rtlCol="0" anchor="t"/>
              <a:lstStyle/>
              <a:p>
                <a:pPr latinLnBrk="1">
                  <a:lnSpc>
                    <a:spcPts val="4600"/>
                  </a:lnSpc>
                  <a:tabLst>
                    <a:tab pos="2747772" algn="l"/>
                    <a:tab pos="5368544" algn="l"/>
                    <a:tab pos="80020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5</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51_2#4839f689f.choices?vop=1&amp;pid=92f660438&amp;color=0,0,0&amp;vtp=1&amp;bbb=1"/>
              <p:cNvSpPr>
                <a:spLocks noRot="1" noChangeAspect="1" noMove="1" noResize="1" noEditPoints="1" noAdjustHandles="1" noChangeArrowheads="1" noChangeShapeType="1" noTextEdit="1"/>
              </p:cNvSpPr>
              <p:nvPr/>
            </p:nvSpPr>
            <p:spPr>
              <a:xfrm>
                <a:off x="832104" y="1851018"/>
                <a:ext cx="10533888" cy="535559"/>
              </a:xfrm>
              <a:prstGeom prst="rect">
                <a:avLst/>
              </a:prstGeom>
              <a:blipFill>
                <a:blip r:embed="rId3"/>
                <a:stretch>
                  <a:fillRect l="-1389" b="-1609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53_1#4839f689f?vop=1&amp;pid=92f660438&amp;color=0,0,0&amp;vtp=1&amp;bbb=1&amp;hb=1"/>
              <p:cNvSpPr/>
              <p:nvPr/>
            </p:nvSpPr>
            <p:spPr>
              <a:xfrm>
                <a:off x="832104" y="2396927"/>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先分别求出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至少有一门是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美育</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课程的概率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两门都是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美育</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课程的概</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率</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再利用通法攻略</a:t>
                </a:r>
                <a:r>
                  <a:rPr lang="en-US" altLang="zh-CN" b="0" i="0" dirty="0">
                    <a:solidFill>
                      <a:srgbClr val="000000"/>
                    </a:solidFill>
                    <a:latin typeface="微软雅黑" pitchFamily="34" charset="0"/>
                    <a:ea typeface="微软雅黑" pitchFamily="34" charset="-122"/>
                    <a:cs typeface="微软雅黑" pitchFamily="34" charset="-120"/>
                  </a:rPr>
                  <a:t>14</a:t>
                </a:r>
                <a:r>
                  <a:rPr lang="en-US" altLang="zh-CN" b="0" i="0" dirty="0">
                    <a:solidFill>
                      <a:srgbClr val="000000"/>
                    </a:solidFill>
                    <a:latin typeface="微软雅黑" pitchFamily="34" charset="0"/>
                    <a:ea typeface="楷体" pitchFamily="34" charset="-122"/>
                    <a:cs typeface="微软雅黑" pitchFamily="34" charset="-120"/>
                  </a:rPr>
                  <a:t>中的定义法求得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的值</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EX.53_1#4839f689f?vop=1&amp;pid=92f660438&amp;color=0,0,0&amp;vtp=1&amp;bbb=1&amp;hb=1"/>
              <p:cNvSpPr>
                <a:spLocks noRot="1" noChangeAspect="1" noMove="1" noResize="1" noEditPoints="1" noAdjustHandles="1" noChangeArrowheads="1" noChangeShapeType="1" noTextEdit="1"/>
              </p:cNvSpPr>
              <p:nvPr/>
            </p:nvSpPr>
            <p:spPr>
              <a:xfrm>
                <a:off x="832104" y="2396927"/>
                <a:ext cx="10533888" cy="770255"/>
              </a:xfrm>
              <a:prstGeom prst="rect">
                <a:avLst/>
              </a:prstGeom>
              <a:blipFill>
                <a:blip r:embed="rId4"/>
                <a:stretch>
                  <a:fillRect l="-1389" r="-58" b="-1811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54_1#4839f689f?vop=1&amp;pid=92f660438&amp;color=0,0,0&amp;vtp=1&amp;bbb=1&amp;hb=1"/>
              <p:cNvSpPr/>
              <p:nvPr/>
            </p:nvSpPr>
            <p:spPr>
              <a:xfrm>
                <a:off x="832104" y="3178612"/>
                <a:ext cx="10533888" cy="2301812"/>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至少有一门是“美育”课程,事件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两门都是“美育”课程</a:t>
                </a:r>
                <a:r>
                  <a:rPr lang="en-US" altLang="zh-CN" sz="1800" b="0" i="0">
                    <a:solidFill>
                      <a:srgbClr val="000000"/>
                    </a:solidFill>
                    <a:latin typeface="微软雅黑" pitchFamily="34" charset="0"/>
                    <a:ea typeface="微软雅黑" pitchFamily="34" charset="-122"/>
                    <a:cs typeface="微软雅黑" pitchFamily="34" charset="-120"/>
                  </a:rPr>
                  <a:t>,从五门课程中任选两门</a:t>
                </a: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的选法有</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（种）.“至少有一门是‘美育’课程”的对立事件是“两门都是‘劳动教育’</a:t>
                </a:r>
                <a:r>
                  <a:rPr lang="en-US" altLang="zh-CN" sz="1800" b="0" i="0">
                    <a:solidFill>
                      <a:srgbClr val="000000"/>
                    </a:solidFill>
                    <a:latin typeface="微软雅黑" pitchFamily="34" charset="0"/>
                    <a:ea typeface="微软雅黑" pitchFamily="34" charset="-122"/>
                    <a:cs typeface="微软雅黑" pitchFamily="34" charset="-120"/>
                  </a:rPr>
                  <a:t>课程”，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两门都是</a:t>
                </a:r>
                <a:r>
                  <a:rPr lang="en-US" altLang="zh-CN" sz="1800" b="0" i="0" dirty="0">
                    <a:solidFill>
                      <a:srgbClr val="000000"/>
                    </a:solidFill>
                    <a:latin typeface="微软雅黑" pitchFamily="34" charset="0"/>
                    <a:ea typeface="微软雅黑" pitchFamily="34" charset="-122"/>
                    <a:cs typeface="微软雅黑" pitchFamily="34" charset="-120"/>
                  </a:rPr>
                  <a:t>“劳动教育”课程的选法为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2</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（种），所以至少有一门是“美育”课程的选法有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10−1=9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4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种），则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dirty="0">
                    <a:solidFill>
                      <a:srgbClr val="000000"/>
                    </a:solidFill>
                    <a:latin typeface="微软雅黑" pitchFamily="34" charset="0"/>
                    <a:ea typeface="微软雅黑" pitchFamily="34" charset="-122"/>
                    <a:cs typeface="微软雅黑" pitchFamily="34" charset="-120"/>
                  </a:rPr>
                  <a:t>.从三个不同的“美育”课程中任选两门的选法有</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（种）,所以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.由条</a:t>
                </a:r>
              </a:p>
              <a:p>
                <a:pPr latinLnBrk="1">
                  <a:lnSpc>
                    <a:spcPts val="4700"/>
                  </a:lnSpc>
                </a:pPr>
                <a:r>
                  <a:rPr lang="en-US" altLang="zh-CN" b="0" i="0">
                    <a:solidFill>
                      <a:srgbClr val="000000"/>
                    </a:solidFill>
                    <a:latin typeface="微软雅黑" pitchFamily="34" charset="0"/>
                    <a:ea typeface="微软雅黑" pitchFamily="34" charset="-122"/>
                    <a:cs typeface="微软雅黑" pitchFamily="34" charset="-120"/>
                  </a:rPr>
                  <a:t>件概率公式可得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10</m:t>
                            </m:r>
                          </m:den>
                        </m:f>
                      </m:num>
                      <m:den>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9</m:t>
                            </m:r>
                          </m:num>
                          <m:den>
                            <m:r>
                              <a:rPr lang="en-US" altLang="zh-CN" b="0" i="0">
                                <a:solidFill>
                                  <a:srgbClr val="000000"/>
                                </a:solidFill>
                                <a:latin typeface="Cambria Math" pitchFamily="34" charset="0"/>
                                <a:ea typeface="Cambria Math" pitchFamily="34" charset="-122"/>
                                <a:cs typeface="Cambria Math" pitchFamily="34" charset="-120"/>
                              </a:rPr>
                              <m:t>10</m:t>
                            </m:r>
                          </m:den>
                        </m:f>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6" name="QC_5_AS.54_1#4839f689f?vop=1&amp;pid=92f660438&amp;color=0,0,0&amp;vtp=1&amp;bbb=1&amp;hb=1"/>
              <p:cNvSpPr>
                <a:spLocks noRot="1" noChangeAspect="1" noMove="1" noResize="1" noEditPoints="1" noAdjustHandles="1" noChangeArrowheads="1" noChangeShapeType="1" noTextEdit="1"/>
              </p:cNvSpPr>
              <p:nvPr/>
            </p:nvSpPr>
            <p:spPr>
              <a:xfrm>
                <a:off x="832104" y="3178612"/>
                <a:ext cx="10533888" cy="2301812"/>
              </a:xfrm>
              <a:prstGeom prst="rect">
                <a:avLst/>
              </a:prstGeom>
              <a:blipFill>
                <a:blip r:embed="rId5"/>
                <a:stretch>
                  <a:fillRect l="-1389" r="-1100" b="-2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55_1#d96fed032?vop=1&amp;pid=92f660438&amp;color=0,0,0&amp;vtp=1&amp;bt=1&amp;bbb=1&amp;hb=1"/>
              <p:cNvSpPr/>
              <p:nvPr/>
            </p:nvSpPr>
            <p:spPr>
              <a:xfrm>
                <a:off x="832104" y="1080000"/>
                <a:ext cx="10533888" cy="10496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）一只不透明的口袋内装有9张卡片，上面分别标有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这9个数（1张卡片上标1个数</a:t>
                </a:r>
                <a:r>
                  <a:rPr lang="en-US" altLang="zh-CN" sz="1800" b="0" i="0">
                    <a:solidFill>
                      <a:srgbClr val="000000"/>
                    </a:solidFill>
                    <a:latin typeface="微软雅黑" pitchFamily="34" charset="0"/>
                    <a:ea typeface="微软雅黑" pitchFamily="34" charset="-122"/>
                    <a:cs typeface="微软雅黑" pitchFamily="34" charset="-120"/>
                  </a:rPr>
                  <a:t>），从中</a:t>
                </a:r>
              </a:p>
              <a:p>
                <a:pPr latinLnBrk="1">
                  <a:lnSpc>
                    <a:spcPts val="2900"/>
                  </a:lnSpc>
                </a:pPr>
                <a:r>
                  <a:rPr lang="en-US" altLang="zh-CN" sz="1800" b="0" i="0">
                    <a:solidFill>
                      <a:srgbClr val="000000"/>
                    </a:solidFill>
                    <a:latin typeface="微软雅黑" pitchFamily="34" charset="0"/>
                    <a:ea typeface="微软雅黑" pitchFamily="34" charset="-122"/>
                    <a:cs typeface="微软雅黑" pitchFamily="34" charset="-120"/>
                  </a:rPr>
                  <a:t>不放回地依次抽取卡片</a:t>
                </a:r>
                <a:r>
                  <a:rPr lang="en-US" altLang="zh-CN" sz="1800" b="0" i="0" dirty="0">
                    <a:solidFill>
                      <a:srgbClr val="000000"/>
                    </a:solidFill>
                    <a:latin typeface="微软雅黑" pitchFamily="34" charset="0"/>
                    <a:ea typeface="微软雅黑" pitchFamily="34" charset="-122"/>
                    <a:cs typeface="微软雅黑" pitchFamily="34" charset="-120"/>
                  </a:rPr>
                  <a:t>，每次抽1张.“第一次抽取的卡片上标的数为奇数”记为事件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，“前两次抽取的</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卡片上标的数之和为偶数</a:t>
                </a:r>
                <a:r>
                  <a:rPr lang="en-US" altLang="zh-CN" b="0" i="0" dirty="0">
                    <a:solidFill>
                      <a:srgbClr val="000000"/>
                    </a:solidFill>
                    <a:latin typeface="微软雅黑" pitchFamily="34" charset="0"/>
                    <a:ea typeface="微软雅黑" pitchFamily="34" charset="-122"/>
                    <a:cs typeface="微软雅黑" pitchFamily="34" charset="-120"/>
                  </a:rPr>
                  <a:t>”记为事件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55_1#d96fed032?vop=1&amp;pid=92f660438&amp;color=0,0,0&amp;vtp=1&amp;bt=1&amp;bbb=1&amp;hb=1"/>
              <p:cNvSpPr>
                <a:spLocks noRot="1" noChangeAspect="1" noMove="1" noResize="1" noEditPoints="1" noAdjustHandles="1" noChangeArrowheads="1" noChangeShapeType="1" noTextEdit="1"/>
              </p:cNvSpPr>
              <p:nvPr/>
            </p:nvSpPr>
            <p:spPr>
              <a:xfrm>
                <a:off x="832104" y="1080000"/>
                <a:ext cx="10533888" cy="1049655"/>
              </a:xfrm>
              <a:prstGeom prst="rect">
                <a:avLst/>
              </a:prstGeom>
              <a:blipFill>
                <a:blip r:embed="rId3"/>
                <a:stretch>
                  <a:fillRect l="-1389" t="-4070" r="-1389" b="-13953"/>
                </a:stretch>
              </a:blipFill>
              <a:ln/>
            </p:spPr>
            <p:txBody>
              <a:bodyPr/>
              <a:lstStyle/>
              <a:p>
                <a:r>
                  <a:rPr lang="zh-CN" altLang="en-US">
                    <a:noFill/>
                  </a:rPr>
                  <a:t> </a:t>
                </a:r>
              </a:p>
            </p:txBody>
          </p:sp>
        </mc:Fallback>
      </mc:AlternateContent>
      <p:sp>
        <p:nvSpPr>
          <p:cNvPr id="3" name="QC_5_AN.56_1#d96fed032.bracket?vop=1&amp;pid=92f660438&amp;color=0,0,0&amp;vpa=15&amp;vtp=1&amp;bbb=1"/>
          <p:cNvSpPr/>
          <p:nvPr/>
        </p:nvSpPr>
        <p:spPr>
          <a:xfrm>
            <a:off x="5287232" y="1802185"/>
            <a:ext cx="6619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ACD</a:t>
            </a:r>
            <a:endParaRPr lang="en-US" altLang="zh-CN" dirty="0"/>
          </a:p>
        </p:txBody>
      </p:sp>
      <mc:AlternateContent xmlns:mc="http://schemas.openxmlformats.org/markup-compatibility/2006">
        <mc:Choice xmlns:a14="http://schemas.microsoft.com/office/drawing/2010/main" Requires="a14">
          <p:sp>
            <p:nvSpPr>
              <p:cNvPr id="4" name="QC_5_BD.55_2#d96fed032.choices?vop=1&amp;pid=92f660438&amp;color=0,0,0&amp;vtp=1&amp;bbb=1"/>
              <p:cNvSpPr/>
              <p:nvPr/>
            </p:nvSpPr>
            <p:spPr>
              <a:xfrm>
                <a:off x="832104" y="2134164"/>
                <a:ext cx="10533888" cy="478092"/>
              </a:xfrm>
              <a:prstGeom prst="rect">
                <a:avLst/>
              </a:prstGeom>
              <a:noFill/>
              <a:ln/>
            </p:spPr>
            <p:txBody>
              <a:bodyPr wrap="none" lIns="0" tIns="0" rIns="0" bIns="0" rtlCol="0" anchor="t"/>
              <a:lstStyle/>
              <a:p>
                <a:pPr latinLnBrk="1">
                  <a:lnSpc>
                    <a:spcPts val="4000"/>
                  </a:lnSpc>
                  <a:tabLst>
                    <a:tab pos="2230247" algn="l"/>
                    <a:tab pos="5260594" algn="l"/>
                    <a:tab pos="76813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a:solidFill>
                      <a:srgbClr val="000000"/>
                    </a:solidFill>
                    <a:latin typeface="微软雅黑" pitchFamily="34" charset="0"/>
                    <a:ea typeface="微软雅黑" pitchFamily="34" charset="-122"/>
                    <a:cs typeface="微软雅黑" pitchFamily="34" charset="-120"/>
                  </a:rPr>
                  <a:t>相互独立</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55_2#d96fed032.choices?vop=1&amp;pid=92f660438&amp;color=0,0,0&amp;vtp=1&amp;bbb=1"/>
              <p:cNvSpPr>
                <a:spLocks noRot="1" noChangeAspect="1" noMove="1" noResize="1" noEditPoints="1" noAdjustHandles="1" noChangeArrowheads="1" noChangeShapeType="1" noTextEdit="1"/>
              </p:cNvSpPr>
              <p:nvPr/>
            </p:nvSpPr>
            <p:spPr>
              <a:xfrm>
                <a:off x="832104" y="2134164"/>
                <a:ext cx="10533888" cy="478092"/>
              </a:xfrm>
              <a:prstGeom prst="rect">
                <a:avLst/>
              </a:prstGeom>
              <a:blipFill>
                <a:blip r:embed="rId4"/>
                <a:stretch>
                  <a:fillRect l="-1389" b="-1645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AS.57_1#d96fed032?vop=1&amp;pid=92f660438&amp;color=0,0,0&amp;vtp=1&amp;bbb=1&amp;hb=1"/>
              <p:cNvSpPr/>
              <p:nvPr/>
            </p:nvSpPr>
            <p:spPr>
              <a:xfrm>
                <a:off x="832104" y="2613462"/>
                <a:ext cx="10533888" cy="3008059"/>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（提示：若第一次抽取的卡片上标的数为奇数</a:t>
                </a:r>
                <a:r>
                  <a:rPr lang="en-US" altLang="zh-CN" sz="1800" b="0" i="0">
                    <a:solidFill>
                      <a:srgbClr val="00A0AF"/>
                    </a:solidFill>
                    <a:latin typeface="微软雅黑" pitchFamily="34" charset="0"/>
                    <a:ea typeface="楷体" pitchFamily="34" charset="-122"/>
                    <a:cs typeface="微软雅黑" pitchFamily="34" charset="-120"/>
                  </a:rPr>
                  <a:t>,则第二次抽取的卡片上标</a:t>
                </a:r>
              </a:p>
              <a:p>
                <a:pPr latinLnBrk="1">
                  <a:lnSpc>
                    <a:spcPts val="2900"/>
                  </a:lnSpc>
                </a:pPr>
                <a:r>
                  <a:rPr lang="en-US" altLang="zh-CN" sz="1800" b="0" i="0">
                    <a:solidFill>
                      <a:srgbClr val="00A0AF"/>
                    </a:solidFill>
                    <a:latin typeface="微软雅黑" pitchFamily="34" charset="0"/>
                    <a:ea typeface="楷体" pitchFamily="34" charset="-122"/>
                    <a:cs typeface="微软雅黑" pitchFamily="34" charset="-120"/>
                  </a:rPr>
                  <a:t>的数也为奇数</a:t>
                </a:r>
                <a:r>
                  <a:rPr lang="en-US" altLang="zh-CN" sz="1800" b="0" i="0" dirty="0">
                    <a:solidFill>
                      <a:srgbClr val="00A0AF"/>
                    </a:solidFill>
                    <a:latin typeface="微软雅黑" pitchFamily="34" charset="0"/>
                    <a:ea typeface="楷体" pitchFamily="34" charset="-122"/>
                    <a:cs typeface="微软雅黑" pitchFamily="34" charset="-120"/>
                  </a:rPr>
                  <a:t>；若第一次抽取的卡片上标的数为偶数,则第二次抽取的卡片上标的数也为偶数）</a:t>
                </a:r>
                <a:r>
                  <a:rPr lang="en-US" altLang="zh-CN" sz="1800" b="0" i="0" dirty="0">
                    <a:solidFill>
                      <a:srgbClr val="000000"/>
                    </a:solidFill>
                    <a:latin typeface="微软雅黑" pitchFamily="34" charset="0"/>
                    <a:ea typeface="微软雅黑" pitchFamily="34" charset="-122"/>
                    <a:cs typeface="微软雅黑" pitchFamily="34" charset="-120"/>
                  </a:rPr>
                  <a:t>,故A正确；</a:t>
                </a:r>
                <a:endParaRPr lang="en-US" altLang="zh-CN" sz="1800" dirty="0"/>
              </a:p>
              <a:p>
                <a:pPr latinLnBrk="1">
                  <a:lnSpc>
                    <a:spcPts val="41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18</m:t>
                        </m:r>
                      </m:den>
                    </m:f>
                  </m:oMath>
                </a14:m>
                <a:r>
                  <a:rPr lang="en-US" altLang="zh-CN" sz="1800" b="0" i="0" dirty="0">
                    <a:solidFill>
                      <a:srgbClr val="000000"/>
                    </a:solidFill>
                    <a:latin typeface="微软雅黑" pitchFamily="34" charset="0"/>
                    <a:ea typeface="微软雅黑" pitchFamily="34" charset="-122"/>
                    <a:cs typeface="微软雅黑" pitchFamily="34" charset="-120"/>
                  </a:rPr>
                  <a:t>,而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20</m:t>
                        </m:r>
                      </m:num>
                      <m:den>
                        <m:r>
                          <a:rPr lang="en-US" altLang="zh-CN" sz="1800" b="0" i="0">
                            <a:solidFill>
                              <a:srgbClr val="000000"/>
                            </a:solidFill>
                            <a:latin typeface="Cambria Math" pitchFamily="34" charset="0"/>
                            <a:ea typeface="Cambria Math" pitchFamily="34" charset="-122"/>
                            <a:cs typeface="Cambria Math" pitchFamily="34" charset="-120"/>
                          </a:rPr>
                          <m:t>81</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,故B错误；</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18</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9</m:t>
                            </m:r>
                          </m:den>
                        </m:f>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,故C正确；</a:t>
                </a:r>
                <a:endParaRPr lang="en-US" altLang="zh-CN" sz="1800" dirty="0"/>
              </a:p>
              <a:p>
                <a:pPr latinLnBrk="1">
                  <a:lnSpc>
                    <a:spcPts val="4900"/>
                  </a:lnSpc>
                </a:pPr>
                <a:r>
                  <a:rPr lang="en-US" altLang="zh-CN" b="0" i="0">
                    <a:solidFill>
                      <a:srgbClr val="000000"/>
                    </a:solidFill>
                    <a:latin typeface="微软雅黑" pitchFamily="34" charset="0"/>
                    <a:ea typeface="微软雅黑" pitchFamily="34" charset="-122"/>
                    <a:cs typeface="微软雅黑" pitchFamily="34" charset="-120"/>
                  </a:rPr>
                  <a:t>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18</m:t>
                            </m:r>
                          </m:den>
                        </m:f>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m:t>
                        </m:r>
                      </m:num>
                      <m:den>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4</m:t>
                        </m:r>
                      </m:num>
                      <m:den>
                        <m:r>
                          <a:rPr lang="en-US" altLang="zh-CN" sz="1800" b="0" i="0">
                            <a:solidFill>
                              <a:srgbClr val="000000"/>
                            </a:solidFill>
                            <a:latin typeface="Cambria Math" pitchFamily="34" charset="0"/>
                            <a:ea typeface="Cambria Math" pitchFamily="34" charset="-122"/>
                            <a:cs typeface="Cambria Math" pitchFamily="34" charset="-120"/>
                          </a:rPr>
                          <m:t>9</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（另解：由于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𝐴</m:t>
                        </m:r>
                      </m:e>
                    </m:ba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bar>
                      <m:barPr>
                        <m:pos m:val="top"/>
                        <m:ctrlPr>
                          <a:rPr lang="en-US" altLang="zh-CN" b="0" i="1">
                            <a:solidFill>
                              <a:srgbClr val="000000"/>
                            </a:solidFill>
                            <a:latin typeface="Cambria Math" panose="02040503050406030204" pitchFamily="18" charset="0"/>
                            <a:ea typeface="Cambria Math" pitchFamily="34" charset="-122"/>
                            <a:cs typeface="Cambria Math" pitchFamily="34" charset="-120"/>
                          </a:rPr>
                        </m:ctrlPr>
                      </m:barPr>
                      <m:e>
                        <m:r>
                          <a:rPr lang="en-US" altLang="zh-CN">
                            <a:solidFill>
                              <a:srgbClr val="000000"/>
                            </a:solidFill>
                            <a:latin typeface="Cambria Math" panose="02040503050406030204" pitchFamily="18" charset="0"/>
                          </a:rPr>
                          <m:t>𝐴</m:t>
                        </m:r>
                      </m:e>
                    </m:ba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b="0" i="0" dirty="0">
                    <a:solidFill>
                      <a:srgbClr val="000000"/>
                    </a:solidFill>
                    <a:latin typeface="微软雅黑" pitchFamily="34" charset="0"/>
                    <a:ea typeface="微软雅黑" pitchFamily="34" charset="-122"/>
                    <a:cs typeface="微软雅黑" pitchFamily="34" charset="-120"/>
                  </a:rPr>
                  <a:t>）,故D正确.故选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AS.57_1#d96fed032?vop=1&amp;pid=92f660438&amp;color=0,0,0&amp;vtp=1&amp;bbb=1&amp;hb=1"/>
              <p:cNvSpPr>
                <a:spLocks noRot="1" noChangeAspect="1" noMove="1" noResize="1" noEditPoints="1" noAdjustHandles="1" noChangeArrowheads="1" noChangeShapeType="1" noTextEdit="1"/>
              </p:cNvSpPr>
              <p:nvPr/>
            </p:nvSpPr>
            <p:spPr>
              <a:xfrm>
                <a:off x="832104" y="2613462"/>
                <a:ext cx="10533888" cy="3008059"/>
              </a:xfrm>
              <a:prstGeom prst="rect">
                <a:avLst/>
              </a:prstGeom>
              <a:blipFill>
                <a:blip r:embed="rId5"/>
                <a:stretch>
                  <a:fillRect l="-1389" r="-1736" b="-466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58_1#c9bee0b96?vop=1&amp;pid=92f660438&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新情境</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一个质地均匀的正八面体</a:t>
                </a:r>
                <a:r>
                  <a:rPr lang="en-US" altLang="zh-CN" sz="1800" b="0" i="0" dirty="0">
                    <a:solidFill>
                      <a:srgbClr val="000000"/>
                    </a:solidFill>
                    <a:latin typeface="微软雅黑" pitchFamily="34" charset="0"/>
                    <a:ea typeface="微软雅黑" pitchFamily="34" charset="-122"/>
                    <a:cs typeface="微软雅黑" pitchFamily="34" charset="-120"/>
                  </a:rPr>
                  <a:t>，八个面上分别标有数字1到8，任意抛掷一次这个正八面体</a:t>
                </a:r>
                <a:r>
                  <a:rPr lang="en-US" altLang="zh-CN" sz="1800" b="0" i="0">
                    <a:solidFill>
                      <a:srgbClr val="000000"/>
                    </a:solidFill>
                    <a:latin typeface="微软雅黑" pitchFamily="34" charset="0"/>
                    <a:ea typeface="微软雅黑" pitchFamily="34" charset="-122"/>
                    <a:cs typeface="微软雅黑" pitchFamily="34" charset="-120"/>
                  </a:rPr>
                  <a:t>，观</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察它与地面接触的面上的数字</a:t>
                </a:r>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={1,2,3,4}</m:t>
                    </m:r>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={2,4,6,8}</m:t>
                    </m:r>
                  </m:oMath>
                </a14:m>
                <a:r>
                  <a:rPr lang="en-US" altLang="zh-CN" sz="1800" b="0" i="0" dirty="0">
                    <a:solidFill>
                      <a:srgbClr val="000000"/>
                    </a:solidFill>
                    <a:latin typeface="微软雅黑" pitchFamily="34" charset="0"/>
                    <a:ea typeface="微软雅黑" pitchFamily="34" charset="-122"/>
                    <a:cs typeface="微软雅黑" pitchFamily="34" charset="-120"/>
                  </a:rPr>
                  <a:t>，若事件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满足</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，则满足条件的事件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的个数为</a:t>
                </a:r>
                <a:r>
                  <a:rPr lang="en-US" altLang="zh-CN" i="0">
                    <a:solidFill>
                      <a:srgbClr val="000000"/>
                    </a:solidFill>
                    <a:latin typeface="SimSun" pitchFamily="34" charset="0"/>
                    <a:ea typeface="SimSun" pitchFamily="34" charset="-122"/>
                    <a:cs typeface="SimSun" pitchFamily="34" charset="-120"/>
                  </a:rPr>
                  <a:t>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5_BD.58_1#c9bee0b96?vop=1&amp;pid=92f660438&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r="-811" b="-12308"/>
                </a:stretch>
              </a:blipFill>
              <a:ln/>
            </p:spPr>
            <p:txBody>
              <a:bodyPr/>
              <a:lstStyle/>
              <a:p>
                <a:r>
                  <a:rPr lang="zh-CN" altLang="en-US">
                    <a:noFill/>
                  </a:rPr>
                  <a:t> </a:t>
                </a:r>
              </a:p>
            </p:txBody>
          </p:sp>
        </mc:Fallback>
      </mc:AlternateContent>
      <p:pic>
        <p:nvPicPr>
          <p:cNvPr id="3" name="QB_5_BD.58_1#c9bee0b96?vop=1&amp;pid=92f660438&amp;color=0,0,0&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388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5_AN.59_1#c9bee0b96.blank?vop=1&amp;pid=92f660438&amp;color=0,0,0&amp;vpa=16&amp;vtp=1"/>
          <p:cNvSpPr/>
          <p:nvPr/>
        </p:nvSpPr>
        <p:spPr>
          <a:xfrm>
            <a:off x="9589484" y="1866765"/>
            <a:ext cx="30003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8</a:t>
            </a:r>
            <a:endParaRPr lang="en-US" altLang="zh-CN" dirty="0"/>
          </a:p>
        </p:txBody>
      </p:sp>
      <mc:AlternateContent xmlns:mc="http://schemas.openxmlformats.org/markup-compatibility/2006">
        <mc:Choice xmlns:a14="http://schemas.microsoft.com/office/drawing/2010/main" Requires="a14">
          <p:sp>
            <p:nvSpPr>
              <p:cNvPr id="5" name="QB_5_EX.60_1#c9bee0b96?vop=1&amp;pid=92f660438&amp;color=0,0,0&amp;vtp=1&amp;bbb=1&amp;hb=1"/>
              <p:cNvSpPr/>
              <p:nvPr/>
            </p:nvSpPr>
            <p:spPr>
              <a:xfrm>
                <a:off x="832104" y="2275832"/>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由已知条件可求得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进而可得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楷体" pitchFamily="34" charset="-122"/>
                    <a:cs typeface="微软雅黑" pitchFamily="34" charset="-120"/>
                  </a:rPr>
                  <a:t>或</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两种情况进</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行讨论</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求出满足条件的事件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𝐴𝐵𝐶</m:t>
                    </m:r>
                    <m:r>
                      <a:rPr lang="en-US" altLang="zh-CN"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时</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分析可知不符合要求</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从而得到答案</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B_5_EX.60_1#c9bee0b96?vop=1&amp;pid=92f660438&amp;color=0,0,0&amp;vtp=1&amp;bbb=1&amp;hb=1"/>
              <p:cNvSpPr>
                <a:spLocks noRot="1" noChangeAspect="1" noMove="1" noResize="1" noEditPoints="1" noAdjustHandles="1" noChangeArrowheads="1" noChangeShapeType="1" noTextEdit="1"/>
              </p:cNvSpPr>
              <p:nvPr/>
            </p:nvSpPr>
            <p:spPr>
              <a:xfrm>
                <a:off x="832104" y="2275832"/>
                <a:ext cx="10533888" cy="1189355"/>
              </a:xfrm>
              <a:prstGeom prst="rect">
                <a:avLst/>
              </a:prstGeom>
              <a:blipFill>
                <a:blip r:embed="rId5"/>
                <a:stretch>
                  <a:fillRect l="-1389" b="-12308"/>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AS.61_1#c9bee0b96?vop=1&amp;pid=92f660438&amp;color=0,0,0&amp;vtp=1&amp;bt=1&amp;bbb=1&amp;hb=1"/>
              <p:cNvSpPr/>
              <p:nvPr/>
            </p:nvSpPr>
            <p:spPr>
              <a:xfrm>
                <a:off x="832104" y="1080000"/>
                <a:ext cx="10533888" cy="4602480"/>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【解析】事件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={1,2,3,4}</m:t>
                    </m:r>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={2,4,6,8}</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a:t>
                </a:r>
              </a:p>
              <a:p>
                <a:pPr latinLnBrk="1">
                  <a:lnSpc>
                    <a:spcPts val="4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={2,4}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（难点</a:t>
                </a:r>
                <a:r>
                  <a:rPr lang="en-US" altLang="zh-CN" sz="1800" b="0" i="0">
                    <a:solidFill>
                      <a:srgbClr val="00A0AF"/>
                    </a:solidFill>
                    <a:latin typeface="微软雅黑" pitchFamily="34" charset="0"/>
                    <a:ea typeface="楷体" pitchFamily="34" charset="-122"/>
                    <a:cs typeface="微软雅黑" pitchFamily="34" charset="-120"/>
                  </a:rPr>
                  <a:t>：根据已知条件</a:t>
                </a:r>
              </a:p>
              <a:p>
                <a:pPr latinLnBrk="1">
                  <a:lnSpc>
                    <a:spcPts val="3000"/>
                  </a:lnSpc>
                </a:pPr>
                <a:r>
                  <a:rPr lang="en-US" altLang="zh-CN" sz="1800" b="0" i="0">
                    <a:solidFill>
                      <a:srgbClr val="00A0AF"/>
                    </a:solidFill>
                    <a:latin typeface="微软雅黑" pitchFamily="34" charset="0"/>
                    <a:ea typeface="楷体" pitchFamily="34" charset="-122"/>
                    <a:cs typeface="微软雅黑" pitchFamily="34" charset="-120"/>
                  </a:rPr>
                  <a:t>结合相关概率公式求得</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𝐴𝐵𝐶</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的值）</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.又</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,又</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,则可令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={2,3,5,7}</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={1,2,5,7}</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={1,2,6,8}</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={2,3,6,8}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,则可令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={3,4,5,7}</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={1,4,5,7}</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={1,4,6,8}</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={3,4,6,8}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={1,2,3,4,5,6,7,8}</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,不符合要求,舍去.</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综上</a:t>
                </a:r>
                <a:r>
                  <a:rPr lang="en-US" altLang="zh-CN" b="0" i="0" dirty="0">
                    <a:solidFill>
                      <a:srgbClr val="000000"/>
                    </a:solidFill>
                    <a:latin typeface="微软雅黑" pitchFamily="34" charset="0"/>
                    <a:ea typeface="微软雅黑" pitchFamily="34" charset="-122"/>
                    <a:cs typeface="微软雅黑" pitchFamily="34" charset="-120"/>
                  </a:rPr>
                  <a:t>,满足条件的事件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的个数为8.</a:t>
                </a:r>
                <a:endParaRPr lang="en-US" altLang="zh-CN" dirty="0"/>
              </a:p>
            </p:txBody>
          </p:sp>
        </mc:Choice>
        <mc:Fallback>
          <p:sp>
            <p:nvSpPr>
              <p:cNvPr id="2" name="QB_5_AS.61_1#c9bee0b96?vop=1&amp;pid=92f660438&amp;color=0,0,0&amp;vtp=1&amp;bt=1&amp;bbb=1&amp;hb=1"/>
              <p:cNvSpPr>
                <a:spLocks noRot="1" noChangeAspect="1" noMove="1" noResize="1" noEditPoints="1" noAdjustHandles="1" noChangeArrowheads="1" noChangeShapeType="1" noTextEdit="1"/>
              </p:cNvSpPr>
              <p:nvPr/>
            </p:nvSpPr>
            <p:spPr>
              <a:xfrm>
                <a:off x="832104" y="1080000"/>
                <a:ext cx="10533888" cy="4602480"/>
              </a:xfrm>
              <a:prstGeom prst="rect">
                <a:avLst/>
              </a:prstGeom>
              <a:blipFill>
                <a:blip r:embed="rId3"/>
                <a:stretch>
                  <a:fillRect l="-1389" r="-58" b="-3046"/>
                </a:stretch>
              </a:blipFill>
              <a:ln/>
            </p:spPr>
            <p:txBody>
              <a:bodyPr/>
              <a:lstStyle/>
              <a:p>
                <a:r>
                  <a:rPr lang="zh-CN" altLang="en-US">
                    <a:noFill/>
                  </a:rPr>
                  <a:t> </a:t>
                </a:r>
              </a:p>
            </p:txBody>
          </p:sp>
        </mc:Fallback>
      </mc:AlternateContent>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62_1#fad30cb2f?vop=1&amp;pid=92f660438&amp;color=0,0,0&amp;vtp=1&amp;bt=1&amp;bbb=1&amp;hb=1"/>
              <p:cNvSpPr/>
              <p:nvPr/>
            </p:nvSpPr>
            <p:spPr>
              <a:xfrm>
                <a:off x="832104" y="1080000"/>
                <a:ext cx="10531904"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某公司邀请一棋手与该公司研制的一款机器人进行象棋比赛</a:t>
                </a:r>
                <a:r>
                  <a:rPr lang="en-US" altLang="zh-CN" sz="1800" b="0" i="0" dirty="0">
                    <a:solidFill>
                      <a:srgbClr val="000000"/>
                    </a:solidFill>
                    <a:latin typeface="微软雅黑" pitchFamily="34" charset="0"/>
                    <a:ea typeface="微软雅黑" pitchFamily="34" charset="-122"/>
                    <a:cs typeface="微软雅黑" pitchFamily="34" charset="-120"/>
                  </a:rPr>
                  <a:t>，规则如下：棋手的初始分为20</a:t>
                </a:r>
                <a:r>
                  <a:rPr lang="en-US" altLang="zh-CN" sz="1800" b="0" i="0">
                    <a:solidFill>
                      <a:srgbClr val="000000"/>
                    </a:solidFill>
                    <a:latin typeface="微软雅黑" pitchFamily="34" charset="0"/>
                    <a:ea typeface="微软雅黑" pitchFamily="34" charset="-122"/>
                    <a:cs typeface="微软雅黑" pitchFamily="34" charset="-120"/>
                  </a:rPr>
                  <a:t>，每</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局比赛</a:t>
                </a:r>
                <a:r>
                  <a:rPr lang="en-US" altLang="zh-CN" sz="1800" b="0" i="0" dirty="0">
                    <a:solidFill>
                      <a:srgbClr val="000000"/>
                    </a:solidFill>
                    <a:latin typeface="微软雅黑" pitchFamily="34" charset="0"/>
                    <a:ea typeface="微软雅黑" pitchFamily="34" charset="-122"/>
                    <a:cs typeface="微软雅黑" pitchFamily="34" charset="-120"/>
                  </a:rPr>
                  <a:t>，棋手胜则加10分；平局不得分；棋手负则减10分.当棋手总分为0时，挑战失败，比赛终止</a:t>
                </a:r>
                <a:r>
                  <a:rPr lang="en-US" altLang="zh-CN" sz="1800" b="0" i="0">
                    <a:solidFill>
                      <a:srgbClr val="000000"/>
                    </a:solidFill>
                    <a:latin typeface="微软雅黑" pitchFamily="34" charset="0"/>
                    <a:ea typeface="微软雅黑" pitchFamily="34" charset="-122"/>
                    <a:cs typeface="微软雅黑" pitchFamily="34" charset="-120"/>
                  </a:rPr>
                  <a:t>；当</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棋手总分为</a:t>
                </a:r>
                <a:r>
                  <a:rPr lang="en-US" altLang="zh-CN" sz="1800" b="0" i="0" dirty="0">
                    <a:solidFill>
                      <a:srgbClr val="000000"/>
                    </a:solidFill>
                    <a:latin typeface="微软雅黑" pitchFamily="34" charset="0"/>
                    <a:ea typeface="微软雅黑" pitchFamily="34" charset="-122"/>
                    <a:cs typeface="微软雅黑" pitchFamily="34" charset="-120"/>
                  </a:rPr>
                  <a:t>30时，挑战成功，比赛终止；否则比赛继续.已知每局比赛棋手胜、平、负的概率分别为</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且各局比赛相互独立</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O_5_BD.62_1#fad30cb2f?vop=1&amp;pid=92f660438&amp;color=0,0,0&amp;vtp=1&amp;bt=1&amp;bbb=1&amp;hb=1"/>
              <p:cNvSpPr>
                <a:spLocks noRot="1" noChangeAspect="1" noMove="1" noResize="1" noEditPoints="1" noAdjustHandles="1" noChangeArrowheads="1" noChangeShapeType="1" noTextEdit="1"/>
              </p:cNvSpPr>
              <p:nvPr/>
            </p:nvSpPr>
            <p:spPr>
              <a:xfrm>
                <a:off x="832104" y="1080000"/>
                <a:ext cx="10531904" cy="1611630"/>
              </a:xfrm>
              <a:prstGeom prst="rect">
                <a:avLst/>
              </a:prstGeom>
              <a:blipFill>
                <a:blip r:embed="rId3"/>
                <a:stretch>
                  <a:fillRect l="-1390" r="-1795" b="-8679"/>
                </a:stretch>
              </a:blipFill>
              <a:ln/>
            </p:spPr>
            <p:txBody>
              <a:bodyPr/>
              <a:lstStyle/>
              <a:p>
                <a:r>
                  <a:rPr lang="zh-CN" altLang="en-US">
                    <a:noFill/>
                  </a:rPr>
                  <a:t> </a:t>
                </a:r>
              </a:p>
            </p:txBody>
          </p:sp>
        </mc:Fallback>
      </mc:AlternateContent>
      <p:pic>
        <p:nvPicPr>
          <p:cNvPr id="3" name="QO_5_BD.62_1#fad30cb2f?vop=1&amp;pid=92f660438&amp;color=0,0,0&amp;tib=255,255,255&amp;iip=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6_BD.63_1#e5f3f4d6e?vop=1&amp;pid=fad30cb2f&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（1）求2局后比赛终止的概率.</a:t>
            </a:r>
            <a:endParaRPr lang="en-US" altLang="zh-CN" sz="1800" dirty="0"/>
          </a:p>
        </p:txBody>
      </p:sp>
      <mc:AlternateContent xmlns:mc="http://schemas.openxmlformats.org/markup-compatibility/2006">
        <mc:Choice xmlns:a14="http://schemas.microsoft.com/office/drawing/2010/main" Requires="a14">
          <p:sp>
            <p:nvSpPr>
              <p:cNvPr id="3" name="QO_6_AN.64_1#e5f3f4d6e?vop=1&amp;pid=fad30cb2f&amp;color=0,0,0&amp;vtp=1&amp;bbb=1&amp;hb=1"/>
              <p:cNvSpPr/>
              <p:nvPr/>
            </p:nvSpPr>
            <p:spPr>
              <a:xfrm>
                <a:off x="832104" y="1446522"/>
                <a:ext cx="10533888" cy="37973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800" b="0" i="0" dirty="0">
                    <a:solidFill>
                      <a:srgbClr val="FF0000"/>
                    </a:solidFill>
                    <a:latin typeface="微软雅黑" pitchFamily="34" charset="0"/>
                    <a:ea typeface="微软雅黑" pitchFamily="34" charset="-122"/>
                    <a:cs typeface="微软雅黑" pitchFamily="34" charset="-120"/>
                  </a:rPr>
                  <a:t>局比赛棋手胜”为事件</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𝑖</m:t>
                        </m:r>
                      </m:sub>
                    </m:sSub>
                  </m:oMath>
                </a14:m>
                <a:r>
                  <a:rPr lang="en-US" altLang="zh-CN" sz="1800" b="0" i="0" dirty="0">
                    <a:solidFill>
                      <a:srgbClr val="FF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800" b="0" i="0" dirty="0">
                    <a:solidFill>
                      <a:srgbClr val="FF0000"/>
                    </a:solidFill>
                    <a:latin typeface="微软雅黑" pitchFamily="34" charset="0"/>
                    <a:ea typeface="微软雅黑" pitchFamily="34" charset="-122"/>
                    <a:cs typeface="微软雅黑" pitchFamily="34" charset="-120"/>
                  </a:rPr>
                  <a:t>局比赛为平局”为事件</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𝑖</m:t>
                        </m:r>
                      </m:sub>
                    </m:sSub>
                  </m:oMath>
                </a14:m>
                <a:r>
                  <a:rPr lang="en-US" altLang="zh-CN" sz="1800" b="0" i="0" dirty="0">
                    <a:solidFill>
                      <a:srgbClr val="FF0000"/>
                    </a:solidFill>
                    <a:latin typeface="微软雅黑" pitchFamily="34" charset="0"/>
                    <a:ea typeface="微软雅黑" pitchFamily="34" charset="-122"/>
                    <a:cs typeface="微软雅黑" pitchFamily="34" charset="-120"/>
                  </a:rPr>
                  <a:t>，“第</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𝑖</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局比赛棋手负</a:t>
                </a:r>
                <a:r>
                  <a:rPr lang="en-US" altLang="zh-CN" sz="1800" b="0" i="0">
                    <a:solidFill>
                      <a:srgbClr val="FF0000"/>
                    </a:solidFill>
                    <a:latin typeface="微软雅黑" pitchFamily="34" charset="0"/>
                    <a:ea typeface="微软雅黑" pitchFamily="34" charset="-122"/>
                    <a:cs typeface="微软雅黑" pitchFamily="34" charset="-120"/>
                  </a:rPr>
                  <a:t>”为事件</a:t>
                </a:r>
              </a:p>
              <a:p>
                <a:pPr latinLnBrk="1">
                  <a:lnSpc>
                    <a:spcPts val="3300"/>
                  </a:lnSpc>
                </a:pP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𝑖</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𝑖</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1" i="0">
                        <a:solidFill>
                          <a:srgbClr val="FF0000"/>
                        </a:solidFill>
                        <a:latin typeface="Cambria Math" pitchFamily="34" charset="0"/>
                        <a:ea typeface="Cambria Math" pitchFamily="34" charset="-122"/>
                        <a:cs typeface="Cambria Math" pitchFamily="34" charset="-120"/>
                      </a:rPr>
                      <m:t>𝐍</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m:t>
                        </m:r>
                      </m:sup>
                    </m:sSup>
                    <m:r>
                      <a:rPr lang="en-US" altLang="zh-CN" sz="1800" b="0" i="0" smtClean="0">
                        <a:solidFill>
                          <a:srgbClr val="FF0000"/>
                        </a:solidFill>
                        <a:latin typeface="Cambria Math" pitchFamily="34" charset="0"/>
                        <a:ea typeface="Cambria Math" pitchFamily="34" charset="-122"/>
                        <a:cs typeface="Cambria Math" pitchFamily="34" charset="-120"/>
                      </a:rPr>
                      <m:t>)</m:t>
                    </m:r>
                  </m:oMath>
                </a14:m>
                <a:r>
                  <a:rPr lang="en-US" altLang="zh-CN" sz="1800" b="0" i="0" dirty="0">
                    <a:solidFill>
                      <a:srgbClr val="FF0000"/>
                    </a:solidFill>
                    <a:latin typeface="微软雅黑" pitchFamily="34" charset="0"/>
                    <a:ea typeface="微软雅黑" pitchFamily="34" charset="-122"/>
                    <a:cs typeface="微软雅黑" pitchFamily="34" charset="-120"/>
                  </a:rPr>
                  <a:t>，2局后比赛终止为事件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𝑀</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为棋手与机器人比赛</a:t>
                </a:r>
                <a:r>
                  <a:rPr lang="en-US" altLang="zh-CN" sz="1800" b="0" i="0" dirty="0">
                    <a:solidFill>
                      <a:srgbClr val="FF0000"/>
                    </a:solidFill>
                    <a:latin typeface="微软雅黑" pitchFamily="34" charset="0"/>
                    <a:ea typeface="微软雅黑" pitchFamily="34" charset="-122"/>
                    <a:cs typeface="微软雅黑" pitchFamily="34" charset="-120"/>
                  </a:rPr>
                  <a:t>2局后比赛终止，所以比赛终止时棋手可能得0分或30分．</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①</a:t>
                </a:r>
                <a:r>
                  <a:rPr lang="en-US" altLang="zh-CN" sz="1800" b="0" i="0" dirty="0">
                    <a:solidFill>
                      <a:srgbClr val="FF0000"/>
                    </a:solidFill>
                    <a:latin typeface="微软雅黑" pitchFamily="34" charset="0"/>
                    <a:ea typeface="微软雅黑" pitchFamily="34" charset="-122"/>
                    <a:cs typeface="微软雅黑" pitchFamily="34" charset="-120"/>
                  </a:rPr>
                  <a:t>当棋手得分为0分时，2局均负，即</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②</a:t>
                </a:r>
                <a:r>
                  <a:rPr lang="en-US" altLang="zh-CN" sz="1800" b="0" i="0" dirty="0">
                    <a:solidFill>
                      <a:srgbClr val="FF0000"/>
                    </a:solidFill>
                    <a:latin typeface="微软雅黑" pitchFamily="34" charset="0"/>
                    <a:ea typeface="微软雅黑" pitchFamily="34" charset="-122"/>
                    <a:cs typeface="微软雅黑" pitchFamily="34" charset="-120"/>
                  </a:rPr>
                  <a:t>当棋手得分为30分时，2局先平后胜，即</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800" b="0" i="0" dirty="0">
                    <a:solidFill>
                      <a:srgbClr val="FF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互斥</a:t>
                </a:r>
                <a:r>
                  <a:rPr lang="en-US" altLang="zh-CN" sz="1800" b="0" i="0">
                    <a:solidFill>
                      <a:srgbClr val="FF0000"/>
                    </a:solidFill>
                    <a:latin typeface="微软雅黑" pitchFamily="34" charset="0"/>
                    <a:ea typeface="微软雅黑" pitchFamily="34" charset="-122"/>
                    <a:cs typeface="微软雅黑" pitchFamily="34" charset="-120"/>
                  </a:rPr>
                  <a:t>，所以</a:t>
                </a:r>
              </a:p>
              <a:p>
                <a:pPr latinLnBrk="1">
                  <a:lnSpc>
                    <a:spcPts val="35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𝑀</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5</m:t>
                        </m:r>
                      </m:num>
                      <m:den>
                        <m:r>
                          <a:rPr lang="en-US" altLang="zh-CN" sz="1800" b="0" i="0">
                            <a:solidFill>
                              <a:srgbClr val="FF000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：利</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用</a:t>
                </a:r>
                <a:r>
                  <a:rPr lang="en-US" altLang="zh-CN" sz="1800" b="0" i="0" dirty="0">
                    <a:solidFill>
                      <a:srgbClr val="00A0AF"/>
                    </a:solidFill>
                    <a:latin typeface="微软雅黑" pitchFamily="34" charset="0"/>
                    <a:ea typeface="楷体" pitchFamily="34" charset="-122"/>
                    <a:cs typeface="微软雅黑" pitchFamily="34" charset="-120"/>
                  </a:rPr>
                  <a:t>“各局比赛相互独立”，将多局事件的概率转化为单局事件概率的乘积）</a:t>
                </a:r>
                <a:r>
                  <a:rPr lang="en-US" altLang="zh-CN" sz="1800" b="0" i="0" dirty="0">
                    <a:solidFill>
                      <a:srgbClr val="FF0000"/>
                    </a:solidFill>
                    <a:latin typeface="微软雅黑" pitchFamily="34" charset="0"/>
                    <a:ea typeface="微软雅黑" pitchFamily="34" charset="-122"/>
                    <a:cs typeface="微软雅黑" pitchFamily="34" charset="-120"/>
                  </a:rPr>
                  <a:t>．所以</a:t>
                </a:r>
                <a:r>
                  <a:rPr lang="en-US" altLang="zh-CN" sz="1800" b="0" i="0">
                    <a:solidFill>
                      <a:srgbClr val="FF0000"/>
                    </a:solidFill>
                    <a:latin typeface="微软雅黑" pitchFamily="34" charset="0"/>
                    <a:ea typeface="微软雅黑" pitchFamily="34" charset="-122"/>
                    <a:cs typeface="微软雅黑" pitchFamily="34" charset="-120"/>
                  </a:rPr>
                  <a:t>2局后比赛终止的概率</a:t>
                </a:r>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f>
                      <m:fPr>
                        <m:ctrlPr>
                          <a:rPr lang="en-US" altLang="zh-CN"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b="0" i="0">
                            <a:solidFill>
                              <a:srgbClr val="FF0000"/>
                            </a:solidFill>
                            <a:latin typeface="Cambria Math" pitchFamily="34" charset="0"/>
                            <a:ea typeface="Cambria Math" pitchFamily="34" charset="-122"/>
                            <a:cs typeface="Cambria Math" pitchFamily="34" charset="-120"/>
                          </a:rPr>
                          <m:t>5</m:t>
                        </m:r>
                      </m:num>
                      <m:den>
                        <m:r>
                          <a:rPr lang="en-US" altLang="zh-CN" b="0" i="0">
                            <a:solidFill>
                              <a:srgbClr val="FF000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a:t>
                </a:r>
                <a:endParaRPr lang="en-US" altLang="zh-CN" dirty="0"/>
              </a:p>
            </p:txBody>
          </p:sp>
        </mc:Choice>
        <mc:Fallback>
          <p:sp>
            <p:nvSpPr>
              <p:cNvPr id="3" name="QO_6_AN.64_1#e5f3f4d6e?vop=1&amp;pid=fad30cb2f&amp;color=0,0,0&amp;vtp=1&amp;bbb=1&amp;hb=1"/>
              <p:cNvSpPr>
                <a:spLocks noRot="1" noChangeAspect="1" noMove="1" noResize="1" noEditPoints="1" noAdjustHandles="1" noChangeArrowheads="1" noChangeShapeType="1" noTextEdit="1"/>
              </p:cNvSpPr>
              <p:nvPr/>
            </p:nvSpPr>
            <p:spPr>
              <a:xfrm>
                <a:off x="832104" y="1446522"/>
                <a:ext cx="10533888" cy="3797300"/>
              </a:xfrm>
              <a:prstGeom prst="rect">
                <a:avLst/>
              </a:prstGeom>
              <a:blipFill>
                <a:blip r:embed="rId3"/>
                <a:stretch>
                  <a:fillRect l="-1389" r="-521" b="-224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e0fe9d35b.fixed?pid=de0e72fcb&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7.1.1</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条件概率</a:t>
            </a:r>
            <a:endParaRPr lang="en-US" altLang="zh-CN" sz="4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O_6_BD.65_1#c2d911e2c?vop=1&amp;pid=fad30cb2f&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（2）在3局后比赛终止的条件下，求棋手挑战成功的概率.</a:t>
            </a:r>
            <a:endParaRPr lang="en-US" altLang="zh-CN" sz="1800" dirty="0"/>
          </a:p>
        </p:txBody>
      </p:sp>
      <mc:AlternateContent xmlns:mc="http://schemas.openxmlformats.org/markup-compatibility/2006">
        <mc:Choice xmlns:a14="http://schemas.microsoft.com/office/drawing/2010/main" Requires="a14">
          <p:sp>
            <p:nvSpPr>
              <p:cNvPr id="3" name="QO_6_AN.66_1#c2d911e2c?vop=1&amp;pid=fad30cb2f&amp;color=0,0,0&amp;vtp=1&amp;bbb=1"/>
              <p:cNvSpPr/>
              <p:nvPr/>
            </p:nvSpPr>
            <p:spPr>
              <a:xfrm>
                <a:off x="832104" y="1446522"/>
                <a:ext cx="10533888" cy="210820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【解】设“3局后比赛终止”为事件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𝐷</m:t>
                    </m:r>
                  </m:oMath>
                </a14:m>
                <a:r>
                  <a:rPr lang="en-US" altLang="zh-CN" sz="1800" b="0" i="0" dirty="0">
                    <a:solidFill>
                      <a:srgbClr val="FF0000"/>
                    </a:solidFill>
                    <a:latin typeface="微软雅黑" pitchFamily="34" charset="0"/>
                    <a:ea typeface="微软雅黑" pitchFamily="34" charset="-122"/>
                    <a:cs typeface="微软雅黑" pitchFamily="34" charset="-120"/>
                  </a:rPr>
                  <a:t>，“3局后棋手挑战成功”为事件</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4600"/>
                  </a:lnSpc>
                </a:pPr>
                <a:r>
                  <a:rPr lang="en-US" altLang="zh-CN" b="0" i="0">
                    <a:solidFill>
                      <a:srgbClr val="FF0000"/>
                    </a:solidFill>
                    <a:latin typeface="微软雅黑" pitchFamily="34" charset="0"/>
                    <a:ea typeface="微软雅黑" pitchFamily="34" charset="-122"/>
                    <a:cs typeface="微软雅黑" pitchFamily="34" charset="-120"/>
                  </a:rPr>
                  <a:t>因</a:t>
                </a:r>
                <a:r>
                  <a:rPr lang="en-US" altLang="zh-CN" sz="1800" b="0" i="0">
                    <a:solidFill>
                      <a:srgbClr val="FF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11</m:t>
                        </m:r>
                      </m:num>
                      <m:den>
                        <m:r>
                          <a:rPr lang="en-US" altLang="zh-CN" sz="1800" b="0" i="0">
                            <a:solidFill>
                              <a:srgbClr val="FF0000"/>
                            </a:solidFill>
                            <a:latin typeface="Cambria Math" pitchFamily="34" charset="0"/>
                            <a:ea typeface="Cambria Math" pitchFamily="34" charset="-122"/>
                            <a:cs typeface="Cambria Math" pitchFamily="34" charset="-120"/>
                          </a:rPr>
                          <m:t>64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3400"/>
                  </a:lnSpc>
                </a:pP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𝐵</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𝐶</m:t>
                        </m:r>
                      </m:e>
                      <m:sub>
                        <m:r>
                          <a:rPr lang="en-US" altLang="zh-CN" sz="1800" b="0" i="0">
                            <a:solidFill>
                              <a:srgbClr val="FF0000"/>
                            </a:solidFill>
                            <a:latin typeface="Cambria Math" pitchFamily="34" charset="0"/>
                            <a:ea typeface="Cambria Math" pitchFamily="34" charset="-122"/>
                            <a:cs typeface="Cambria Math" pitchFamily="34" charset="-120"/>
                          </a:rPr>
                          <m:t>1</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2</m:t>
                        </m:r>
                      </m:sub>
                    </m:sSub>
                    <m:sSub>
                      <m:sSub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FF0000"/>
                            </a:solidFill>
                            <a:latin typeface="Cambria Math" pitchFamily="34" charset="0"/>
                            <a:ea typeface="Cambria Math" pitchFamily="34" charset="-122"/>
                            <a:cs typeface="Cambria Math" pitchFamily="34" charset="-120"/>
                          </a:rPr>
                          <m:t>𝐴</m:t>
                        </m:r>
                      </m:e>
                      <m:sub>
                        <m:r>
                          <a:rPr lang="en-US" altLang="zh-CN" sz="1800" b="0" i="0">
                            <a:solidFill>
                              <a:srgbClr val="FF0000"/>
                            </a:solidFill>
                            <a:latin typeface="Cambria Math" pitchFamily="34" charset="0"/>
                            <a:ea typeface="Cambria Math" pitchFamily="34" charset="-122"/>
                            <a:cs typeface="Cambria Math" pitchFamily="34" charset="-120"/>
                          </a:rPr>
                          <m:t>3</m:t>
                        </m:r>
                      </m:sub>
                    </m:sSub>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3</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2</m:t>
                        </m:r>
                      </m:den>
                    </m:f>
                    <m:r>
                      <a:rPr lang="en-US" altLang="zh-CN" sz="1800" b="0" i="0">
                        <a:solidFill>
                          <a:srgbClr val="FF0000"/>
                        </a:solidFill>
                        <a:latin typeface="Cambria Math" pitchFamily="34" charset="0"/>
                        <a:ea typeface="Cambria Math" pitchFamily="34" charset="-122"/>
                        <a:cs typeface="Cambria Math" pitchFamily="34" charset="-120"/>
                      </a:rPr>
                      <m:t>×</m:t>
                    </m:r>
                    <m:sSup>
                      <m:sSup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m:t>
                            </m:r>
                          </m:num>
                          <m:den>
                            <m:r>
                              <a:rPr lang="en-US" altLang="zh-CN" sz="1800" b="0" i="0">
                                <a:solidFill>
                                  <a:srgbClr val="FF0000"/>
                                </a:solidFill>
                                <a:latin typeface="Cambria Math" pitchFamily="34" charset="0"/>
                                <a:ea typeface="Cambria Math" pitchFamily="34" charset="-122"/>
                                <a:cs typeface="Cambria Math" pitchFamily="34" charset="-120"/>
                              </a:rPr>
                              <m:t>4</m:t>
                            </m:r>
                          </m:den>
                        </m:f>
                        <m:r>
                          <a:rPr lang="en-US" altLang="zh-CN" sz="1800" b="0" i="0">
                            <a:solidFill>
                              <a:srgbClr val="FF0000"/>
                            </a:solidFill>
                            <a:latin typeface="Cambria Math" pitchFamily="34" charset="0"/>
                            <a:ea typeface="Cambria Math" pitchFamily="34" charset="-122"/>
                            <a:cs typeface="Cambria Math" pitchFamily="34" charset="-120"/>
                          </a:rPr>
                          <m:t>)</m:t>
                        </m:r>
                      </m:e>
                      <m:sup>
                        <m:r>
                          <a:rPr lang="en-US" altLang="zh-CN" sz="1800" b="0" i="0">
                            <a:solidFill>
                              <a:srgbClr val="FF0000"/>
                            </a:solidFill>
                            <a:latin typeface="Cambria Math" pitchFamily="34" charset="0"/>
                            <a:ea typeface="Cambria Math" pitchFamily="34" charset="-122"/>
                            <a:cs typeface="Cambria Math" pitchFamily="34" charset="-120"/>
                          </a:rPr>
                          <m:t>2</m:t>
                        </m:r>
                      </m:sup>
                    </m:sSup>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64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a:p>
                <a:pPr latinLnBrk="1">
                  <a:lnSpc>
                    <a:spcPts val="53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以在</a:t>
                </a:r>
                <a:r>
                  <a:rPr lang="en-US" altLang="zh-CN" sz="1800" b="0" i="0" dirty="0">
                    <a:solidFill>
                      <a:srgbClr val="FF0000"/>
                    </a:solidFill>
                    <a:latin typeface="微软雅黑" pitchFamily="34" charset="0"/>
                    <a:ea typeface="微软雅黑" pitchFamily="34" charset="-122"/>
                    <a:cs typeface="微软雅黑" pitchFamily="34" charset="-120"/>
                  </a:rPr>
                  <a:t>3局后比赛终止的条件下，棋手挑战成功的概率</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𝐷𝐸</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𝐸</m:t>
                        </m:r>
                        <m:r>
                          <a:rPr lang="en-US" altLang="zh-CN" sz="1800" b="0" i="0">
                            <a:solidFill>
                              <a:srgbClr val="FF0000"/>
                            </a:solidFill>
                            <a:latin typeface="Cambria Math" pitchFamily="34" charset="0"/>
                            <a:ea typeface="Cambria Math" pitchFamily="34" charset="-122"/>
                            <a:cs typeface="Cambria Math" pitchFamily="34" charset="-120"/>
                          </a:rPr>
                          <m:t>)</m:t>
                        </m:r>
                      </m:num>
                      <m:den>
                        <m:r>
                          <a:rPr lang="en-US" altLang="zh-CN" sz="1800" b="0" i="0">
                            <a:solidFill>
                              <a:srgbClr val="FF0000"/>
                            </a:solidFill>
                            <a:latin typeface="Cambria Math" pitchFamily="34" charset="0"/>
                            <a:ea typeface="Cambria Math" pitchFamily="34" charset="-122"/>
                            <a:cs typeface="Cambria Math" pitchFamily="34" charset="-120"/>
                          </a:rPr>
                          <m:t>𝑃</m:t>
                        </m:r>
                        <m:r>
                          <a:rPr lang="en-US" altLang="zh-CN" sz="1800" b="0" i="0">
                            <a:solidFill>
                              <a:srgbClr val="FF0000"/>
                            </a:solidFill>
                            <a:latin typeface="Cambria Math" pitchFamily="34" charset="0"/>
                            <a:ea typeface="Cambria Math" pitchFamily="34" charset="-122"/>
                            <a:cs typeface="Cambria Math" pitchFamily="34" charset="-120"/>
                          </a:rPr>
                          <m:t>(</m:t>
                        </m:r>
                        <m:r>
                          <a:rPr lang="en-US" altLang="zh-CN" sz="1800" b="0" i="0">
                            <a:solidFill>
                              <a:srgbClr val="FF0000"/>
                            </a:solidFill>
                            <a:latin typeface="Cambria Math" pitchFamily="34" charset="0"/>
                            <a:ea typeface="Cambria Math" pitchFamily="34" charset="-122"/>
                            <a:cs typeface="Cambria Math" pitchFamily="34" charset="-120"/>
                          </a:rPr>
                          <m:t>𝐷</m:t>
                        </m:r>
                        <m:r>
                          <a:rPr lang="en-US" altLang="zh-CN" sz="1800" b="0" i="0">
                            <a:solidFill>
                              <a:srgbClr val="FF0000"/>
                            </a:solidFill>
                            <a:latin typeface="Cambria Math" pitchFamily="34" charset="0"/>
                            <a:ea typeface="Cambria Math" pitchFamily="34" charset="-122"/>
                            <a:cs typeface="Cambria Math" pitchFamily="34" charset="-120"/>
                          </a:rPr>
                          <m:t>)</m:t>
                        </m:r>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64</m:t>
                            </m:r>
                          </m:den>
                        </m:f>
                      </m:num>
                      <m:den>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11</m:t>
                            </m:r>
                          </m:num>
                          <m:den>
                            <m:r>
                              <a:rPr lang="en-US" altLang="zh-CN" sz="1800" b="0" i="0">
                                <a:solidFill>
                                  <a:srgbClr val="FF0000"/>
                                </a:solidFill>
                                <a:latin typeface="Cambria Math" pitchFamily="34" charset="0"/>
                                <a:ea typeface="Cambria Math" pitchFamily="34" charset="-122"/>
                                <a:cs typeface="Cambria Math" pitchFamily="34" charset="-120"/>
                              </a:rPr>
                              <m:t>64</m:t>
                            </m:r>
                          </m:den>
                        </m:f>
                      </m:den>
                    </m:f>
                    <m:r>
                      <a:rPr lang="en-US" altLang="zh-CN" sz="1800" b="0" i="0">
                        <a:solidFill>
                          <a:srgbClr val="FF0000"/>
                        </a:solidFill>
                        <a:latin typeface="Cambria Math" pitchFamily="34" charset="0"/>
                        <a:ea typeface="Cambria Math" pitchFamily="34" charset="-122"/>
                        <a:cs typeface="Cambria Math" pitchFamily="34" charset="-120"/>
                      </a:rPr>
                      <m:t>=</m:t>
                    </m:r>
                    <m:f>
                      <m:fPr>
                        <m:ctrlPr>
                          <a:rPr lang="en-US" altLang="zh-CN" sz="1800" b="0" i="1" dirty="0">
                            <a:solidFill>
                              <a:srgbClr val="FF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FF0000"/>
                            </a:solidFill>
                            <a:latin typeface="Cambria Math" pitchFamily="34" charset="0"/>
                            <a:ea typeface="Cambria Math" pitchFamily="34" charset="-122"/>
                            <a:cs typeface="Cambria Math" pitchFamily="34" charset="-120"/>
                          </a:rPr>
                          <m:t>3</m:t>
                        </m:r>
                      </m:num>
                      <m:den>
                        <m:r>
                          <a:rPr lang="en-US" altLang="zh-CN" sz="1800" b="0" i="0">
                            <a:solidFill>
                              <a:srgbClr val="FF0000"/>
                            </a:solidFill>
                            <a:latin typeface="Cambria Math" pitchFamily="34" charset="0"/>
                            <a:ea typeface="Cambria Math" pitchFamily="34" charset="-122"/>
                            <a:cs typeface="Cambria Math" pitchFamily="34" charset="-120"/>
                          </a:rPr>
                          <m:t>11</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O_6_AN.66_1#c2d911e2c?vop=1&amp;pid=fad30cb2f&amp;color=0,0,0&amp;vtp=1&amp;bbb=1"/>
              <p:cNvSpPr>
                <a:spLocks noRot="1" noChangeAspect="1" noMove="1" noResize="1" noEditPoints="1" noAdjustHandles="1" noChangeArrowheads="1" noChangeShapeType="1" noTextEdit="1"/>
              </p:cNvSpPr>
              <p:nvPr/>
            </p:nvSpPr>
            <p:spPr>
              <a:xfrm>
                <a:off x="832104" y="1446522"/>
                <a:ext cx="10533888" cy="2108200"/>
              </a:xfrm>
              <a:prstGeom prst="rect">
                <a:avLst/>
              </a:prstGeom>
              <a:blipFill>
                <a:blip r:embed="rId3"/>
                <a:stretch>
                  <a:fillRect l="-138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6_BD.1_1#0a655f815?vop=1&amp;pid=52a20db2d&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盒中装有3个红球和1个蓝球，小球除颜色外均相同.甲、乙两人先后从盒中随机取出1</a:t>
            </a:r>
            <a:r>
              <a:rPr lang="en-US" altLang="zh-CN" sz="1800" b="0" i="0">
                <a:solidFill>
                  <a:srgbClr val="000000"/>
                </a:solidFill>
                <a:latin typeface="微软雅黑" pitchFamily="34" charset="0"/>
                <a:ea typeface="微软雅黑" pitchFamily="34" charset="-122"/>
                <a:cs typeface="微软雅黑" pitchFamily="34" charset="-120"/>
              </a:rPr>
              <a:t>个球，</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记录颜色后放回</a:t>
            </a:r>
            <a:r>
              <a:rPr lang="en-US" altLang="zh-CN" b="0" i="0" dirty="0">
                <a:solidFill>
                  <a:srgbClr val="000000"/>
                </a:solidFill>
                <a:latin typeface="微软雅黑" pitchFamily="34" charset="0"/>
                <a:ea typeface="微软雅黑" pitchFamily="34" charset="-122"/>
                <a:cs typeface="微软雅黑" pitchFamily="34" charset="-120"/>
              </a:rPr>
              <a:t>.已知两人取出的球颜色相同，</a:t>
            </a:r>
            <a:r>
              <a:rPr lang="en-US" altLang="zh-CN" b="0" i="0">
                <a:solidFill>
                  <a:srgbClr val="000000"/>
                </a:solidFill>
                <a:latin typeface="微软雅黑" pitchFamily="34" charset="0"/>
                <a:ea typeface="微软雅黑" pitchFamily="34" charset="-122"/>
                <a:cs typeface="微软雅黑" pitchFamily="34" charset="-120"/>
              </a:rPr>
              <a:t>则两人取出的球同为蓝色的概率为(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6_AN.2_1#0a655f815.bracket?vop=1&amp;pid=52a20db2d&amp;color=0,0,0&amp;vpa=1&amp;vtp=1"/>
          <p:cNvSpPr/>
          <p:nvPr/>
        </p:nvSpPr>
        <p:spPr>
          <a:xfrm>
            <a:off x="9072022"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1_2#0a655f815.choices?vop=1&amp;pid=52a20db2d&amp;color=0,0,0&amp;vtp=1&amp;bbb=1"/>
              <p:cNvSpPr/>
              <p:nvPr/>
            </p:nvSpPr>
            <p:spPr>
              <a:xfrm>
                <a:off x="832104" y="1851017"/>
                <a:ext cx="10533888" cy="525907"/>
              </a:xfrm>
              <a:prstGeom prst="rect">
                <a:avLst/>
              </a:prstGeom>
              <a:noFill/>
              <a:ln/>
            </p:spPr>
            <p:txBody>
              <a:bodyPr wrap="none" lIns="0" tIns="0" rIns="0" bIns="0" rtlCol="0" anchor="t"/>
              <a:lstStyle/>
              <a:p>
                <a:pPr latinLnBrk="1">
                  <a:lnSpc>
                    <a:spcPts val="4500"/>
                  </a:lnSpc>
                  <a:tabLst>
                    <a:tab pos="2728722" algn="l"/>
                    <a:tab pos="5419344" algn="l"/>
                    <a:tab pos="81226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9</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_2#0a655f815.choices?vop=1&amp;pid=52a20db2d&amp;color=0,0,0&amp;vtp=1&amp;bbb=1"/>
              <p:cNvSpPr>
                <a:spLocks noRot="1" noChangeAspect="1" noMove="1" noResize="1" noEditPoints="1" noAdjustHandles="1" noChangeArrowheads="1" noChangeShapeType="1" noTextEdit="1"/>
              </p:cNvSpPr>
              <p:nvPr/>
            </p:nvSpPr>
            <p:spPr>
              <a:xfrm>
                <a:off x="832104" y="1851017"/>
                <a:ext cx="10533888" cy="525907"/>
              </a:xfrm>
              <a:prstGeom prst="rect">
                <a:avLst/>
              </a:prstGeom>
              <a:blipFill>
                <a:blip r:embed="rId3"/>
                <a:stretch>
                  <a:fillRect l="-1389" b="-15116"/>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_1#0a655f815?vop=1&amp;pid=52a20db2d&amp;color=0,0,0&amp;vtp=1&amp;bbb=1&amp;hb=1"/>
              <p:cNvSpPr/>
              <p:nvPr/>
            </p:nvSpPr>
            <p:spPr>
              <a:xfrm>
                <a:off x="832104" y="2388036"/>
                <a:ext cx="10533888" cy="12560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两人取出的球颜色相同，事件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两人取出的球同为蓝色，则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，则</a:t>
                </a:r>
              </a:p>
              <a:p>
                <a:pPr latinLnBrk="1">
                  <a:lnSpc>
                    <a:spcPts val="38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)=3×3+1×1=10</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)=1×1=1</m:t>
                    </m:r>
                  </m:oMath>
                </a14:m>
                <a:r>
                  <a:rPr lang="en-US" altLang="zh-CN" sz="1800" b="0" i="0" dirty="0">
                    <a:solidFill>
                      <a:srgbClr val="000000"/>
                    </a:solidFill>
                    <a:latin typeface="微软雅黑" pitchFamily="34" charset="0"/>
                    <a:ea typeface="微软雅黑" pitchFamily="34" charset="-122"/>
                    <a:cs typeface="微软雅黑" pitchFamily="34" charset="-120"/>
                  </a:rPr>
                  <a:t>，由条件概率公式可得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10</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，故选</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6_AS.3_1#0a655f815?vop=1&amp;pid=52a20db2d&amp;color=0,0,0&amp;vtp=1&amp;bbb=1&amp;hb=1"/>
              <p:cNvSpPr>
                <a:spLocks noRot="1" noChangeAspect="1" noMove="1" noResize="1" noEditPoints="1" noAdjustHandles="1" noChangeArrowheads="1" noChangeShapeType="1" noTextEdit="1"/>
              </p:cNvSpPr>
              <p:nvPr/>
            </p:nvSpPr>
            <p:spPr>
              <a:xfrm>
                <a:off x="832104" y="2388036"/>
                <a:ext cx="10533888" cy="1256030"/>
              </a:xfrm>
              <a:prstGeom prst="rect">
                <a:avLst/>
              </a:prstGeom>
              <a:blipFill>
                <a:blip r:embed="rId4"/>
                <a:stretch>
                  <a:fillRect l="-1389" r="-868" b="-106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_1#b8f037475?vop=1&amp;pid=52a20db2d&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骰子是质地均匀的正方体，各面分别标有数字1，2，3，4，5，6.现在掷一枚骰子两次</a:t>
                </a:r>
                <a:r>
                  <a:rPr lang="en-US" altLang="zh-CN" sz="1800" b="0" i="0">
                    <a:solidFill>
                      <a:srgbClr val="000000"/>
                    </a:solidFill>
                    <a:latin typeface="微软雅黑" pitchFamily="34" charset="0"/>
                    <a:ea typeface="微软雅黑" pitchFamily="34" charset="-122"/>
                    <a:cs typeface="微软雅黑" pitchFamily="34" charset="-120"/>
                  </a:rPr>
                  <a:t>，记事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“两次点数的最大值为4”，事件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“两次点数的最小值为1”，则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4_1#b8f037475?vop=1&amp;pid=52a20db2d&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r="-405" b="-18110"/>
                </a:stretch>
              </a:blipFill>
              <a:ln/>
            </p:spPr>
            <p:txBody>
              <a:bodyPr/>
              <a:lstStyle/>
              <a:p>
                <a:r>
                  <a:rPr lang="zh-CN" altLang="en-US">
                    <a:noFill/>
                  </a:rPr>
                  <a:t> </a:t>
                </a:r>
              </a:p>
            </p:txBody>
          </p:sp>
        </mc:Fallback>
      </mc:AlternateContent>
      <p:sp>
        <p:nvSpPr>
          <p:cNvPr id="3" name="QC_6_AN.5_1#b8f037475.bracket?vop=1&amp;pid=52a20db2d&amp;color=0,0,0&amp;vpa=2&amp;vtp=1"/>
          <p:cNvSpPr/>
          <p:nvPr/>
        </p:nvSpPr>
        <p:spPr>
          <a:xfrm>
            <a:off x="9405525"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4_2#b8f037475.choices?vop=1&amp;pid=52a20db2d&amp;color=0,0,0&amp;vtp=1&amp;bbb=1"/>
              <p:cNvSpPr/>
              <p:nvPr/>
            </p:nvSpPr>
            <p:spPr>
              <a:xfrm>
                <a:off x="832104" y="1851017"/>
                <a:ext cx="10533888" cy="535623"/>
              </a:xfrm>
              <a:prstGeom prst="rect">
                <a:avLst/>
              </a:prstGeom>
              <a:noFill/>
              <a:ln/>
            </p:spPr>
            <p:txBody>
              <a:bodyPr wrap="none" lIns="0" tIns="0" rIns="0" bIns="0" rtlCol="0" anchor="t"/>
              <a:lstStyle/>
              <a:p>
                <a:pPr latinLnBrk="1">
                  <a:lnSpc>
                    <a:spcPts val="4600"/>
                  </a:lnSpc>
                  <a:tabLst>
                    <a:tab pos="2696972" algn="l"/>
                    <a:tab pos="5368544" algn="l"/>
                    <a:tab pos="8052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4_2#b8f037475.choices?vop=1&amp;pid=52a20db2d&amp;color=0,0,0&amp;vtp=1&amp;bbb=1"/>
              <p:cNvSpPr>
                <a:spLocks noRot="1" noChangeAspect="1" noMove="1" noResize="1" noEditPoints="1" noAdjustHandles="1" noChangeArrowheads="1" noChangeShapeType="1" noTextEdit="1"/>
              </p:cNvSpPr>
              <p:nvPr/>
            </p:nvSpPr>
            <p:spPr>
              <a:xfrm>
                <a:off x="832104" y="1851017"/>
                <a:ext cx="10533888" cy="535623"/>
              </a:xfrm>
              <a:prstGeom prst="rect">
                <a:avLst/>
              </a:prstGeom>
              <a:blipFill>
                <a:blip r:embed="rId4"/>
                <a:stretch>
                  <a:fillRect l="-1389" b="-14773"/>
                </a:stretch>
              </a:blipFill>
              <a:ln/>
            </p:spPr>
            <p:txBody>
              <a:bodyPr/>
              <a:lstStyle/>
              <a:p>
                <a:r>
                  <a:rPr lang="zh-CN" altLang="en-US">
                    <a:noFill/>
                  </a:rPr>
                  <a:t> </a:t>
                </a:r>
              </a:p>
            </p:txBody>
          </p:sp>
        </mc:Fallback>
      </mc:AlternateContent>
      <p:sp>
        <p:nvSpPr>
          <p:cNvPr id="5" name="QC_6_EX.6_1#b8f037475?vop=1&amp;pid=52a20db2d&amp;color=0,0,0&amp;vtp=1&amp;bbb=1"/>
          <p:cNvSpPr/>
          <p:nvPr/>
        </p:nvSpPr>
        <p:spPr>
          <a:xfrm>
            <a:off x="832104" y="2396800"/>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本题涉及的样本空间不太大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可以明确列举出来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因此考虑利用缩样法进行求解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AlternateContent xmlns:mc="http://schemas.openxmlformats.org/markup-compatibility/2006">
        <mc:Choice xmlns:a14="http://schemas.microsoft.com/office/drawing/2010/main" Requires="a14">
          <p:sp>
            <p:nvSpPr>
              <p:cNvPr id="6" name="QC_6_AS.7_1#b8f037475?vop=1&amp;pid=52a20db2d&amp;color=0,0,0&amp;vtp=1&amp;bbb=1&amp;hb=1"/>
              <p:cNvSpPr/>
              <p:nvPr/>
            </p:nvSpPr>
            <p:spPr>
              <a:xfrm>
                <a:off x="832104" y="2761290"/>
                <a:ext cx="10533888" cy="21545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包含</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(4,2</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（提示</a:t>
                </a:r>
                <a:r>
                  <a:rPr lang="en-US" altLang="zh-CN" sz="1800" b="0" i="0">
                    <a:solidFill>
                      <a:srgbClr val="00A0AF"/>
                    </a:solidFill>
                    <a:latin typeface="微软雅黑" pitchFamily="34" charset="0"/>
                    <a:ea typeface="楷体" pitchFamily="34" charset="-122"/>
                    <a:cs typeface="微软雅黑" pitchFamily="34" charset="-120"/>
                  </a:rPr>
                  <a:t>：在利用列举法求样本点时注</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意有序与无序的区别</a:t>
                </a:r>
                <a:r>
                  <a:rPr lang="en-US" altLang="zh-CN" sz="1800" b="0" i="0" dirty="0">
                    <a:solidFill>
                      <a:srgbClr val="00A0AF"/>
                    </a:solidFill>
                    <a:latin typeface="微软雅黑" pitchFamily="34" charset="0"/>
                    <a:ea typeface="楷体"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，共7个样本点，其中只有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满足事件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“两次点数的最小值为</a:t>
                </a:r>
                <a:r>
                  <a:rPr lang="en-US" altLang="zh-CN" sz="1800" b="0" i="0">
                    <a:solidFill>
                      <a:srgbClr val="000000"/>
                    </a:solidFill>
                    <a:latin typeface="微软雅黑" pitchFamily="34" charset="0"/>
                    <a:ea typeface="微软雅黑" pitchFamily="34" charset="-122"/>
                    <a:cs typeface="微软雅黑" pitchFamily="34" charset="-120"/>
                  </a:rPr>
                  <a:t>1”，</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m:t>
                        </m:r>
                      </m:num>
                      <m:den>
                        <m:r>
                          <a:rPr lang="en-US" altLang="zh-CN" sz="1800" b="0" i="0">
                            <a:solidFill>
                              <a:srgbClr val="000000"/>
                            </a:solidFill>
                            <a:latin typeface="Cambria Math" pitchFamily="34" charset="0"/>
                            <a:ea typeface="Cambria Math" pitchFamily="34" charset="-122"/>
                            <a:cs typeface="Cambria Math" pitchFamily="34" charset="-120"/>
                          </a:rPr>
                          <m:t>7</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（方法：当基本事件具备有限性和等可能性时，可借助古典概型的概率公式</a:t>
                </a:r>
                <a:r>
                  <a:rPr lang="en-US" altLang="zh-CN" sz="1800" b="0" i="0">
                    <a:solidFill>
                      <a:srgbClr val="00A0AF"/>
                    </a:solidFill>
                    <a:latin typeface="微软雅黑" pitchFamily="34" charset="0"/>
                    <a:ea typeface="楷体" pitchFamily="34" charset="-122"/>
                    <a:cs typeface="微软雅黑" pitchFamily="34" charset="-120"/>
                  </a:rPr>
                  <a:t>，先求</a:t>
                </a:r>
              </a:p>
              <a:p>
                <a:pPr latinLnBrk="1">
                  <a:lnSpc>
                    <a:spcPts val="3800"/>
                  </a:lnSpc>
                </a:pPr>
                <a:r>
                  <a:rPr lang="en-US" altLang="zh-CN" sz="1800" b="0" i="0">
                    <a:solidFill>
                      <a:srgbClr val="00A0AF"/>
                    </a:solidFill>
                    <a:latin typeface="微软雅黑" pitchFamily="34" charset="0"/>
                    <a:ea typeface="楷体" pitchFamily="34" charset="-122"/>
                    <a:cs typeface="微软雅黑" pitchFamily="34" charset="-120"/>
                  </a:rPr>
                  <a:t>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包含的样本点数</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，再在事件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发生的条件下求事件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800" b="0" i="0" dirty="0">
                    <a:solidFill>
                      <a:srgbClr val="00A0AF"/>
                    </a:solidFill>
                    <a:latin typeface="微软雅黑" pitchFamily="34" charset="0"/>
                    <a:ea typeface="楷体" pitchFamily="34" charset="-122"/>
                    <a:cs typeface="微软雅黑" pitchFamily="34" charset="-120"/>
                  </a:rPr>
                  <a:t>包含的样本点数</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𝐴𝐵</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，得</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𝐵</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a:solidFill>
                          <a:srgbClr val="00A0AF"/>
                        </a:solidFill>
                        <a:latin typeface="Cambria Math" pitchFamily="34" charset="0"/>
                        <a:ea typeface="Cambria Math" pitchFamily="34" charset="-122"/>
                        <a:cs typeface="Cambria Math" pitchFamily="34" charset="-120"/>
                      </a:rPr>
                      <m:t>)=</m:t>
                    </m:r>
                    <m:f>
                      <m:fPr>
                        <m:ctrlPr>
                          <a:rPr lang="en-US" altLang="zh-CN" sz="1800" b="0" i="1" dirty="0">
                            <a:solidFill>
                              <a:srgbClr val="00A0AF"/>
                            </a:solidFill>
                            <a:latin typeface="Cambria Math" panose="02040503050406030204" pitchFamily="18" charset="0"/>
                            <a:ea typeface="楷体" pitchFamily="34" charset="-122"/>
                            <a:cs typeface="楷体" pitchFamily="34" charset="-120"/>
                          </a:rPr>
                        </m:ctrlPr>
                      </m:fPr>
                      <m:num>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𝐴𝐵</m:t>
                        </m:r>
                        <m:r>
                          <a:rPr lang="en-US" altLang="zh-CN" sz="1800" b="0" i="0">
                            <a:solidFill>
                              <a:srgbClr val="00A0AF"/>
                            </a:solidFill>
                            <a:latin typeface="Cambria Math" pitchFamily="34" charset="0"/>
                            <a:ea typeface="Cambria Math" pitchFamily="34" charset="-122"/>
                            <a:cs typeface="Cambria Math" pitchFamily="34" charset="-120"/>
                          </a:rPr>
                          <m:t>)</m:t>
                        </m:r>
                      </m:num>
                      <m:den>
                        <m:r>
                          <a:rPr lang="en-US" altLang="zh-CN" sz="1800" b="0" i="0">
                            <a:solidFill>
                              <a:srgbClr val="00A0AF"/>
                            </a:solidFill>
                            <a:latin typeface="Cambria Math" pitchFamily="34" charset="0"/>
                            <a:ea typeface="Cambria Math" pitchFamily="34" charset="-122"/>
                            <a:cs typeface="Cambria Math" pitchFamily="34" charset="-120"/>
                          </a:rPr>
                          <m:t>𝑛</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a:solidFill>
                              <a:srgbClr val="00A0AF"/>
                            </a:solidFill>
                            <a:latin typeface="Cambria Math" pitchFamily="34" charset="0"/>
                            <a:ea typeface="Cambria Math" pitchFamily="34" charset="-122"/>
                            <a:cs typeface="Cambria Math" pitchFamily="34" charset="-120"/>
                          </a:rPr>
                          <m:t>)</m:t>
                        </m:r>
                      </m:den>
                    </m:f>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a:t>
                </a:r>
              </a:p>
              <a:p>
                <a:pPr latinLnBrk="1">
                  <a:lnSpc>
                    <a:spcPts val="3100"/>
                  </a:lnSpc>
                </a:pPr>
                <a:r>
                  <a:rPr lang="en-US" altLang="zh-CN" b="0" i="0">
                    <a:solidFill>
                      <a:srgbClr val="00A0AF"/>
                    </a:solidFill>
                    <a:latin typeface="微软雅黑" pitchFamily="34" charset="0"/>
                    <a:ea typeface="楷体" pitchFamily="34" charset="-122"/>
                    <a:cs typeface="微软雅黑" pitchFamily="34" charset="-120"/>
                  </a:rPr>
                  <a:t>这也是条件概率的定义在古典概型条件下的特殊模型</a:t>
                </a:r>
                <a:r>
                  <a:rPr lang="en-US" altLang="zh-CN" b="0" i="0" dirty="0">
                    <a:solidFill>
                      <a:srgbClr val="00A0AF"/>
                    </a:solidFill>
                    <a:latin typeface="微软雅黑" pitchFamily="34" charset="0"/>
                    <a:ea typeface="楷体"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p>
            </p:txBody>
          </p:sp>
        </mc:Choice>
        <mc:Fallback>
          <p:sp>
            <p:nvSpPr>
              <p:cNvPr id="6" name="QC_6_AS.7_1#b8f037475?vop=1&amp;pid=52a20db2d&amp;color=0,0,0&amp;vtp=1&amp;bbb=1&amp;hb=1"/>
              <p:cNvSpPr>
                <a:spLocks noRot="1" noChangeAspect="1" noMove="1" noResize="1" noEditPoints="1" noAdjustHandles="1" noChangeArrowheads="1" noChangeShapeType="1" noTextEdit="1"/>
              </p:cNvSpPr>
              <p:nvPr/>
            </p:nvSpPr>
            <p:spPr>
              <a:xfrm>
                <a:off x="832104" y="2761290"/>
                <a:ext cx="10533888" cy="2154555"/>
              </a:xfrm>
              <a:prstGeom prst="rect">
                <a:avLst/>
              </a:prstGeom>
              <a:blipFill>
                <a:blip r:embed="rId5"/>
                <a:stretch>
                  <a:fillRect l="-1389" r="-2083" b="-6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 calcmode="lin" valueType="num">
                                      <p:cBhvr additive="base">
                                        <p:cTn id="4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7_2#b8f037475?vop=1&amp;pid=52a20db2d&amp;color=0,0,0&amp;mp=1&amp;vtp=1&amp;bt=1&amp;bbb=1&amp;h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易错警示</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在</a:t>
                </a:r>
                <a:r>
                  <a:rPr lang="en-US" altLang="zh-CN" sz="1800" b="1" i="0">
                    <a:solidFill>
                      <a:srgbClr val="000000"/>
                    </a:solidFill>
                    <a:latin typeface="微软雅黑" pitchFamily="34" charset="0"/>
                    <a:ea typeface="微软雅黑" pitchFamily="34" charset="-122"/>
                    <a:cs typeface="微软雅黑" pitchFamily="34" charset="-120"/>
                  </a:rPr>
                  <a:t>计算条件概率时</a:t>
                </a:r>
                <a:r>
                  <a:rPr lang="en-US" altLang="zh-CN" sz="1800" b="1" i="0" dirty="0">
                    <a:solidFill>
                      <a:srgbClr val="000000"/>
                    </a:solidFill>
                    <a:latin typeface="微软雅黑" pitchFamily="34" charset="0"/>
                    <a:ea typeface="微软雅黑" pitchFamily="34" charset="-122"/>
                    <a:cs typeface="微软雅黑" pitchFamily="34" charset="-120"/>
                  </a:rPr>
                  <a:t>，忽略样本空间的变化而致错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本题容易错误地将条件样本空间内的等可能性事件当作原始样本空间的等概率事件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事实上</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当事件</a:t>
                </a:r>
              </a:p>
              <a:p>
                <a:pPr latinLnBrk="1">
                  <a:lnSpc>
                    <a:spcPts val="31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楷体" pitchFamily="34" charset="-122"/>
                    <a:cs typeface="微软雅黑" pitchFamily="34" charset="-120"/>
                  </a:rPr>
                  <a:t>发生后</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需将原始样本空间限制为仅包含</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𝐴</m:t>
                    </m:r>
                  </m:oMath>
                </a14:m>
                <a:r>
                  <a:rPr lang="en-US" altLang="zh-CN" b="0" i="0" dirty="0">
                    <a:solidFill>
                      <a:srgbClr val="000000"/>
                    </a:solidFill>
                    <a:latin typeface="微软雅黑" pitchFamily="34" charset="0"/>
                    <a:ea typeface="楷体" pitchFamily="34" charset="-122"/>
                    <a:cs typeface="微软雅黑" pitchFamily="34" charset="-120"/>
                  </a:rPr>
                  <a:t>的结果集合</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再计算事件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的概率</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7_2#b8f037475?vop=1&amp;pid=52a20db2d&amp;color=0,0,0&amp;mp=1&amp;vtp=1&amp;bt=1&amp;bbb=1&amp;hb=1"/>
              <p:cNvSpPr>
                <a:spLocks noRot="1" noChangeAspect="1" noMove="1" noResize="1" noEditPoints="1" noAdjustHandles="1" noChangeArrowheads="1" noChangeShapeType="1" noTextEdit="1"/>
              </p:cNvSpPr>
              <p:nvPr/>
            </p:nvSpPr>
            <p:spPr>
              <a:xfrm>
                <a:off x="832104" y="1080000"/>
                <a:ext cx="10533888" cy="1608455"/>
              </a:xfrm>
              <a:prstGeom prst="rect">
                <a:avLst/>
              </a:prstGeom>
              <a:blipFill>
                <a:blip r:embed="rId3"/>
                <a:stretch>
                  <a:fillRect l="-1389" r="-1331" b="-9091"/>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_1#b7b62e925?vop=1&amp;pid=52a20db2d&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我国古代典籍《周易》用“卦”描述万物的变化，每一“重卦”由从下到上排列的6个爻组成</a:t>
                </a:r>
                <a:r>
                  <a:rPr lang="en-US" altLang="zh-CN" sz="1800" b="0" i="0">
                    <a:solidFill>
                      <a:srgbClr val="000000"/>
                    </a:solidFill>
                    <a:latin typeface="微软雅黑" pitchFamily="34" charset="0"/>
                    <a:ea typeface="微软雅黑" pitchFamily="34" charset="-122"/>
                    <a:cs typeface="微软雅黑" pitchFamily="34" charset="-120"/>
                  </a:rPr>
                  <a:t>，其中爻</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分为阳爻“</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”和阴爻“</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在所有重卦中随机取一重卦，记事件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“取出的重卦中至少有</a:t>
                </a:r>
                <a:r>
                  <a:rPr lang="en-US" altLang="zh-CN" sz="1800" b="0" i="0">
                    <a:solidFill>
                      <a:srgbClr val="000000"/>
                    </a:solidFill>
                    <a:latin typeface="微软雅黑" pitchFamily="34" charset="0"/>
                    <a:ea typeface="微软雅黑" pitchFamily="34" charset="-122"/>
                    <a:cs typeface="微软雅黑" pitchFamily="34" charset="-120"/>
                  </a:rPr>
                  <a:t>1个阴</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爻</a:t>
                </a:r>
                <a:r>
                  <a:rPr lang="en-US" altLang="zh-CN"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b="0" i="0" dirty="0">
                    <a:solidFill>
                      <a:srgbClr val="000000"/>
                    </a:solidFill>
                    <a:latin typeface="微软雅黑" pitchFamily="34" charset="0"/>
                    <a:ea typeface="微软雅黑" pitchFamily="34" charset="-122"/>
                    <a:cs typeface="微软雅黑" pitchFamily="34" charset="-120"/>
                  </a:rPr>
                  <a:t>“取出的重卦中至少有4个阳爻”，则</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8_1#b7b62e925?vop=1&amp;pid=52a20db2d&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r="-1216" b="-12308"/>
                </a:stretch>
              </a:blipFill>
              <a:ln/>
            </p:spPr>
            <p:txBody>
              <a:bodyPr/>
              <a:lstStyle/>
              <a:p>
                <a:r>
                  <a:rPr lang="zh-CN" altLang="en-US">
                    <a:noFill/>
                  </a:rPr>
                  <a:t> </a:t>
                </a:r>
              </a:p>
            </p:txBody>
          </p:sp>
        </mc:Fallback>
      </mc:AlternateContent>
      <p:pic>
        <p:nvPicPr>
          <p:cNvPr id="3" name="QC_6_BD.8_1#b7b62e925?vop=1&amp;pid=52a20db2d&amp;color=0,0,0&amp;tib=255,255,255&amp;iip=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992281" y="1692648"/>
            <a:ext cx="365760" cy="91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QC_6_BD.8_1#b7b62e925?vop=1&amp;pid=52a20db2d&amp;color=0,0,0&amp;tib=255,255,255&amp;iip=2&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3542189" y="1692648"/>
            <a:ext cx="466344" cy="914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QC_6_AN.9_1#b7b62e925.bracket?vop=1&amp;pid=52a20db2d&amp;color=0,0,0&amp;vpa=3&amp;vtp=1"/>
          <p:cNvSpPr/>
          <p:nvPr/>
        </p:nvSpPr>
        <p:spPr>
          <a:xfrm>
            <a:off x="7290340"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6" name="QC_6_BD.8_2#b7b62e925.choices?vop=1&amp;pid=52a20db2d&amp;color=0,0,0&amp;vtp=1&amp;bbb=1"/>
              <p:cNvSpPr/>
              <p:nvPr/>
            </p:nvSpPr>
            <p:spPr>
              <a:xfrm>
                <a:off x="832104" y="2275832"/>
                <a:ext cx="10533888" cy="536575"/>
              </a:xfrm>
              <a:prstGeom prst="rect">
                <a:avLst/>
              </a:prstGeom>
              <a:noFill/>
              <a:ln/>
            </p:spPr>
            <p:txBody>
              <a:bodyPr wrap="none" lIns="0" tIns="0" rIns="0" bIns="0" rtlCol="0" anchor="t"/>
              <a:lstStyle/>
              <a:p>
                <a:pPr latinLnBrk="1">
                  <a:lnSpc>
                    <a:spcPts val="4600"/>
                  </a:lnSpc>
                  <a:tabLst>
                    <a:tab pos="2728722" algn="l"/>
                    <a:tab pos="5419344" algn="l"/>
                    <a:tab pos="81226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16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11</m:t>
                        </m:r>
                      </m:num>
                      <m:den>
                        <m:r>
                          <a:rPr lang="en-US" altLang="zh-CN" sz="1800" b="0" i="0">
                            <a:solidFill>
                              <a:srgbClr val="000000"/>
                            </a:solidFill>
                            <a:latin typeface="Cambria Math" pitchFamily="34" charset="0"/>
                            <a:ea typeface="Cambria Math" pitchFamily="34" charset="-122"/>
                            <a:cs typeface="Cambria Math" pitchFamily="34" charset="-120"/>
                          </a:rPr>
                          <m:t>32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21</m:t>
                        </m:r>
                      </m:num>
                      <m:den>
                        <m:r>
                          <a:rPr lang="en-US" altLang="zh-CN" sz="1800" b="0" i="0">
                            <a:solidFill>
                              <a:srgbClr val="000000"/>
                            </a:solidFill>
                            <a:latin typeface="Cambria Math" pitchFamily="34" charset="0"/>
                            <a:ea typeface="Cambria Math" pitchFamily="34" charset="-122"/>
                            <a:cs typeface="Cambria Math" pitchFamily="34" charset="-120"/>
                          </a:rPr>
                          <m:t>64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6" name="QC_6_BD.8_2#b7b62e925.choices?vop=1&amp;pid=52a20db2d&amp;color=0,0,0&amp;vtp=1&amp;bbb=1"/>
              <p:cNvSpPr>
                <a:spLocks noRot="1" noChangeAspect="1" noMove="1" noResize="1" noEditPoints="1" noAdjustHandles="1" noChangeArrowheads="1" noChangeShapeType="1" noTextEdit="1"/>
              </p:cNvSpPr>
              <p:nvPr/>
            </p:nvSpPr>
            <p:spPr>
              <a:xfrm>
                <a:off x="832104" y="2275832"/>
                <a:ext cx="10533888" cy="536575"/>
              </a:xfrm>
              <a:prstGeom prst="rect">
                <a:avLst/>
              </a:prstGeom>
              <a:blipFill>
                <a:blip r:embed="rId6"/>
                <a:stretch>
                  <a:fillRect l="-1389" b="-1590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6_AS.10_1#b7b62e925?vop=1&amp;pid=52a20db2d&amp;color=0,0,0&amp;vtp=1&amp;bbb=1&amp;hb=1"/>
              <p:cNvSpPr/>
              <p:nvPr/>
            </p:nvSpPr>
            <p:spPr>
              <a:xfrm>
                <a:off x="832104" y="2817360"/>
                <a:ext cx="10533888" cy="1748155"/>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【解析】由题可知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)=1−</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63</m:t>
                        </m:r>
                      </m:num>
                      <m:den>
                        <m:r>
                          <a:rPr lang="en-US" altLang="zh-CN" sz="1800" b="0" i="0">
                            <a:solidFill>
                              <a:srgbClr val="000000"/>
                            </a:solidFill>
                            <a:latin typeface="Cambria Math" pitchFamily="34" charset="0"/>
                            <a:ea typeface="Cambria Math" pitchFamily="34" charset="-122"/>
                            <a:cs typeface="Cambria Math" pitchFamily="34" charset="-120"/>
                          </a:rPr>
                          <m:t>64</m:t>
                        </m:r>
                      </m:den>
                    </m:f>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“取出的重卦中有4个阳爻2个阴爻或5个阳爻1</a:t>
                </a:r>
                <a:r>
                  <a:rPr lang="en-US" altLang="zh-CN" sz="1800" b="0" i="0">
                    <a:solidFill>
                      <a:srgbClr val="000000"/>
                    </a:solidFill>
                    <a:latin typeface="微软雅黑" pitchFamily="34" charset="0"/>
                    <a:ea typeface="微软雅黑" pitchFamily="34" charset="-122"/>
                    <a:cs typeface="微软雅黑" pitchFamily="34" charset="-120"/>
                  </a:rPr>
                  <a:t>个阴爻”，</a:t>
                </a:r>
              </a:p>
              <a:p>
                <a:pPr latinLnBrk="1">
                  <a:lnSpc>
                    <a:spcPts val="3800"/>
                  </a:lnSpc>
                </a:pPr>
                <a:r>
                  <a:rPr lang="en-US" altLang="zh-CN" sz="1800"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sSubSup>
                          <m:sSub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5</m:t>
                            </m:r>
                          </m:sup>
                        </m:sSubSup>
                      </m:num>
                      <m:den>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21</m:t>
                        </m:r>
                      </m:num>
                      <m:den>
                        <m:r>
                          <a:rPr lang="en-US" altLang="zh-CN" sz="1800" b="0" i="0">
                            <a:solidFill>
                              <a:srgbClr val="000000"/>
                            </a:solidFill>
                            <a:latin typeface="Cambria Math" pitchFamily="34" charset="0"/>
                            <a:ea typeface="Cambria Math" pitchFamily="34" charset="-122"/>
                            <a:cs typeface="Cambria Math" pitchFamily="34" charset="-120"/>
                          </a:rPr>
                          <m:t>64</m:t>
                        </m:r>
                      </m:den>
                    </m:f>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3</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（方法：要计算条件概率，常用的方法是公式法</a:t>
                </a:r>
                <a:r>
                  <a:rPr lang="en-US" altLang="zh-CN" sz="1800" b="0" i="0">
                    <a:solidFill>
                      <a:srgbClr val="00A0AF"/>
                    </a:solidFill>
                    <a:latin typeface="微软雅黑" pitchFamily="34" charset="0"/>
                    <a:ea typeface="楷体" pitchFamily="34" charset="-122"/>
                    <a:cs typeface="微软雅黑" pitchFamily="34" charset="-120"/>
                  </a:rPr>
                  <a:t>，首先得明</a:t>
                </a:r>
              </a:p>
              <a:p>
                <a:pPr latinLnBrk="1">
                  <a:lnSpc>
                    <a:spcPts val="3800"/>
                  </a:lnSpc>
                </a:pPr>
                <a:r>
                  <a:rPr lang="en-US" altLang="zh-CN" sz="1800" b="0" i="0">
                    <a:solidFill>
                      <a:srgbClr val="00A0AF"/>
                    </a:solidFill>
                    <a:latin typeface="微软雅黑" pitchFamily="34" charset="0"/>
                    <a:ea typeface="楷体" pitchFamily="34" charset="-122"/>
                    <a:cs typeface="微软雅黑" pitchFamily="34" charset="-120"/>
                  </a:rPr>
                  <a:t>确事件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和事件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800" b="0" i="0" dirty="0">
                    <a:solidFill>
                      <a:srgbClr val="00A0AF"/>
                    </a:solidFill>
                    <a:latin typeface="微软雅黑" pitchFamily="34" charset="0"/>
                    <a:ea typeface="楷体" pitchFamily="34" charset="-122"/>
                    <a:cs typeface="微软雅黑" pitchFamily="34" charset="-120"/>
                  </a:rPr>
                  <a:t>，条件概率公式是</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𝐵</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a:solidFill>
                          <a:srgbClr val="00A0AF"/>
                        </a:solidFill>
                        <a:latin typeface="Cambria Math" pitchFamily="34" charset="0"/>
                        <a:ea typeface="Cambria Math" pitchFamily="34" charset="-122"/>
                        <a:cs typeface="Cambria Math" pitchFamily="34" charset="-120"/>
                      </a:rPr>
                      <m:t>)=</m:t>
                    </m:r>
                    <m:f>
                      <m:fPr>
                        <m:ctrlPr>
                          <a:rPr lang="en-US" altLang="zh-CN" sz="1800" b="0" i="1" dirty="0">
                            <a:solidFill>
                              <a:srgbClr val="00A0AF"/>
                            </a:solidFill>
                            <a:latin typeface="Cambria Math" panose="02040503050406030204" pitchFamily="18" charset="0"/>
                            <a:ea typeface="楷体" pitchFamily="34" charset="-122"/>
                            <a:cs typeface="楷体" pitchFamily="34" charset="-120"/>
                          </a:rPr>
                        </m:ctrlPr>
                      </m:fPr>
                      <m:num>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𝐴𝐵</m:t>
                        </m:r>
                        <m:r>
                          <a:rPr lang="en-US" altLang="zh-CN" sz="1800" b="0" i="0">
                            <a:solidFill>
                              <a:srgbClr val="00A0AF"/>
                            </a:solidFill>
                            <a:latin typeface="Cambria Math" pitchFamily="34" charset="0"/>
                            <a:ea typeface="Cambria Math" pitchFamily="34" charset="-122"/>
                            <a:cs typeface="Cambria Math" pitchFamily="34" charset="-120"/>
                          </a:rPr>
                          <m:t>)</m:t>
                        </m:r>
                      </m:num>
                      <m:den>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m:t>
                        </m:r>
                        <m:r>
                          <a:rPr lang="en-US" altLang="zh-CN" sz="1800" b="0" i="0">
                            <a:solidFill>
                              <a:srgbClr val="00A0AF"/>
                            </a:solidFill>
                            <a:latin typeface="Cambria Math" pitchFamily="34" charset="0"/>
                            <a:ea typeface="Cambria Math" pitchFamily="34" charset="-122"/>
                            <a:cs typeface="Cambria Math" pitchFamily="34" charset="-120"/>
                          </a:rPr>
                          <m:t>)</m:t>
                        </m:r>
                      </m:den>
                    </m:f>
                  </m:oMath>
                </a14:m>
                <a:r>
                  <a:rPr lang="en-US" altLang="zh-CN" sz="1800" b="0" i="0" dirty="0">
                    <a:solidFill>
                      <a:srgbClr val="00A0AF"/>
                    </a:solidFill>
                    <a:latin typeface="微软雅黑" pitchFamily="34" charset="0"/>
                    <a:ea typeface="楷体" pitchFamily="34" charset="-122"/>
                    <a:cs typeface="微软雅黑" pitchFamily="34" charset="-120"/>
                  </a:rPr>
                  <a:t>，这里的</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𝑃</m:t>
                    </m:r>
                    <m:r>
                      <a:rPr lang="en-US" altLang="zh-CN" sz="1800" b="0" i="0">
                        <a:solidFill>
                          <a:srgbClr val="00A0AF"/>
                        </a:solidFill>
                        <a:latin typeface="Cambria Math" pitchFamily="34" charset="0"/>
                        <a:ea typeface="Cambria Math" pitchFamily="34" charset="-122"/>
                        <a:cs typeface="Cambria Math" pitchFamily="34" charset="-120"/>
                      </a:rPr>
                      <m:t>(</m:t>
                    </m:r>
                    <m:r>
                      <a:rPr lang="en-US" altLang="zh-CN" sz="1800" b="0" i="0">
                        <a:solidFill>
                          <a:srgbClr val="00A0AF"/>
                        </a:solidFill>
                        <a:latin typeface="Cambria Math" pitchFamily="34" charset="0"/>
                        <a:ea typeface="Cambria Math" pitchFamily="34" charset="-122"/>
                        <a:cs typeface="Cambria Math" pitchFamily="34" charset="-120"/>
                      </a:rPr>
                      <m:t>𝐴𝐵</m:t>
                    </m:r>
                    <m:r>
                      <a:rPr lang="en-US" altLang="zh-CN" sz="1800" b="0" i="0" smtClean="0">
                        <a:solidFill>
                          <a:srgbClr val="00A0AF"/>
                        </a:solidFill>
                        <a:latin typeface="Cambria Math" pitchFamily="34" charset="0"/>
                        <a:ea typeface="Cambria Math" pitchFamily="34" charset="-122"/>
                        <a:cs typeface="Cambria Math" pitchFamily="34" charset="-120"/>
                      </a:rPr>
                      <m:t>)</m:t>
                    </m:r>
                  </m:oMath>
                </a14:m>
                <a:r>
                  <a:rPr lang="en-US" altLang="zh-CN" sz="1800" b="0" i="0" dirty="0">
                    <a:solidFill>
                      <a:srgbClr val="00A0AF"/>
                    </a:solidFill>
                    <a:latin typeface="微软雅黑" pitchFamily="34" charset="0"/>
                    <a:ea typeface="楷体" pitchFamily="34" charset="-122"/>
                    <a:cs typeface="微软雅黑" pitchFamily="34" charset="-120"/>
                  </a:rPr>
                  <a:t>表示事件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𝐴</m:t>
                    </m:r>
                  </m:oMath>
                </a14:m>
                <a:r>
                  <a:rPr lang="en-US" altLang="zh-CN" sz="1800" b="0" i="0" dirty="0">
                    <a:solidFill>
                      <a:srgbClr val="00A0AF"/>
                    </a:solidFill>
                    <a:latin typeface="微软雅黑" pitchFamily="34" charset="0"/>
                    <a:ea typeface="楷体" pitchFamily="34" charset="-122"/>
                    <a:cs typeface="微软雅黑" pitchFamily="34" charset="-120"/>
                  </a:rPr>
                  <a:t>和事件</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同时发生的概率，</a:t>
                </a:r>
              </a:p>
              <a:p>
                <a:pPr latinLnBrk="1">
                  <a:lnSpc>
                    <a:spcPts val="3100"/>
                  </a:lnSpc>
                </a:pP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𝑃</m:t>
                    </m:r>
                    <m:r>
                      <a:rPr lang="en-US" altLang="zh-CN" b="0" i="0">
                        <a:solidFill>
                          <a:srgbClr val="00A0AF"/>
                        </a:solidFill>
                        <a:latin typeface="Cambria Math" pitchFamily="34" charset="0"/>
                        <a:ea typeface="Cambria Math" pitchFamily="34" charset="-122"/>
                        <a:cs typeface="Cambria Math" pitchFamily="34" charset="-120"/>
                      </a:rPr>
                      <m:t>(</m:t>
                    </m:r>
                    <m:r>
                      <a:rPr lang="en-US" altLang="zh-CN" b="0" i="0">
                        <a:solidFill>
                          <a:srgbClr val="00A0AF"/>
                        </a:solidFill>
                        <a:latin typeface="Cambria Math" pitchFamily="34" charset="0"/>
                        <a:ea typeface="Cambria Math" pitchFamily="34" charset="-122"/>
                        <a:cs typeface="Cambria Math" pitchFamily="34" charset="-120"/>
                      </a:rPr>
                      <m:t>𝐴</m:t>
                    </m:r>
                    <m:r>
                      <a:rPr lang="en-US" altLang="zh-CN" b="0" i="0" smtClean="0">
                        <a:solidFill>
                          <a:srgbClr val="00A0AF"/>
                        </a:solidFill>
                        <a:latin typeface="Cambria Math" pitchFamily="34" charset="0"/>
                        <a:ea typeface="Cambria Math" pitchFamily="34" charset="-122"/>
                        <a:cs typeface="Cambria Math" pitchFamily="34" charset="-120"/>
                      </a:rPr>
                      <m:t>)</m:t>
                    </m:r>
                  </m:oMath>
                </a14:m>
                <a:r>
                  <a:rPr lang="en-US" altLang="zh-CN" b="0" i="0" dirty="0">
                    <a:solidFill>
                      <a:srgbClr val="00A0AF"/>
                    </a:solidFill>
                    <a:latin typeface="微软雅黑" pitchFamily="34" charset="0"/>
                    <a:ea typeface="楷体" pitchFamily="34" charset="-122"/>
                    <a:cs typeface="微软雅黑" pitchFamily="34" charset="-120"/>
                  </a:rPr>
                  <a:t>是事件</a:t>
                </a:r>
                <a14:m>
                  <m:oMath xmlns:m="http://schemas.openxmlformats.org/officeDocument/2006/math">
                    <m:r>
                      <a:rPr lang="en-US" altLang="zh-CN" b="0" i="0">
                        <a:solidFill>
                          <a:srgbClr val="00A0AF"/>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b="0" i="0" dirty="0">
                    <a:solidFill>
                      <a:srgbClr val="00A0AF"/>
                    </a:solidFill>
                    <a:latin typeface="微软雅黑" pitchFamily="34" charset="0"/>
                    <a:ea typeface="楷体" pitchFamily="34" charset="-122"/>
                    <a:cs typeface="微软雅黑" pitchFamily="34" charset="-120"/>
                  </a:rPr>
                  <a:t>发生的概率）</a:t>
                </a:r>
                <a:r>
                  <a:rPr lang="en-US" altLang="zh-CN" b="0" i="0" dirty="0">
                    <a:solidFill>
                      <a:srgbClr val="000000"/>
                    </a:solidFill>
                    <a:latin typeface="微软雅黑" pitchFamily="34" charset="0"/>
                    <a:ea typeface="微软雅黑" pitchFamily="34" charset="-122"/>
                    <a:cs typeface="微软雅黑" pitchFamily="34" charset="-120"/>
                  </a:rPr>
                  <a:t>，故选D.</a:t>
                </a:r>
                <a:endParaRPr lang="en-US" altLang="zh-CN" dirty="0"/>
              </a:p>
            </p:txBody>
          </p:sp>
        </mc:Choice>
        <mc:Fallback>
          <p:sp>
            <p:nvSpPr>
              <p:cNvPr id="7" name="QC_6_AS.10_1#b7b62e925?vop=1&amp;pid=52a20db2d&amp;color=0,0,0&amp;vtp=1&amp;bbb=1&amp;hb=1"/>
              <p:cNvSpPr>
                <a:spLocks noRot="1" noChangeAspect="1" noMove="1" noResize="1" noEditPoints="1" noAdjustHandles="1" noChangeArrowheads="1" noChangeShapeType="1" noTextEdit="1"/>
              </p:cNvSpPr>
              <p:nvPr/>
            </p:nvSpPr>
            <p:spPr>
              <a:xfrm>
                <a:off x="832104" y="2817360"/>
                <a:ext cx="10533888" cy="1748155"/>
              </a:xfrm>
              <a:prstGeom prst="rect">
                <a:avLst/>
              </a:prstGeom>
              <a:blipFill>
                <a:blip r:embed="rId7"/>
                <a:stretch>
                  <a:fillRect l="-1389" r="-3125" b="-836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7">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 calcmode="lin" valueType="num">
                                      <p:cBhvr additive="base">
                                        <p:cTn id="21"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3" end="3"/>
                                            </p:txEl>
                                          </p:spTgt>
                                        </p:tgtEl>
                                        <p:attrNameLst>
                                          <p:attrName>style.visibility</p:attrName>
                                        </p:attrNameLst>
                                      </p:cBhvr>
                                      <p:to>
                                        <p:strVal val="visible"/>
                                      </p:to>
                                    </p:set>
                                    <p:anim calcmode="lin" valueType="num">
                                      <p:cBhvr additive="base">
                                        <p:cTn id="33"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1_1#f5dfe8dd6?vop=1&amp;pid=52a20db2d&amp;color=0,0,0&amp;vtp=1&amp;bt=1&amp;bbb=1&amp;hb=1"/>
              <p:cNvSpPr/>
              <p:nvPr/>
            </p:nvSpPr>
            <p:spPr>
              <a:xfrm>
                <a:off x="832104" y="1080000"/>
                <a:ext cx="10531904"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某人从一座</a:t>
                </a:r>
                <a:r>
                  <a:rPr lang="en-US" altLang="zh-CN" sz="1800" b="0" i="0" dirty="0">
                    <a:solidFill>
                      <a:srgbClr val="000000"/>
                    </a:solidFill>
                    <a:latin typeface="微软雅黑" pitchFamily="34" charset="0"/>
                    <a:ea typeface="微软雅黑" pitchFamily="34" charset="-122"/>
                    <a:cs typeface="微软雅黑" pitchFamily="34" charset="-120"/>
                  </a:rPr>
                  <a:t>9层大楼的第1层进入电梯，在第</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层离开电梯，</a:t>
                </a:r>
                <a:r>
                  <a:rPr lang="en-US" altLang="zh-CN" sz="1800" b="0" i="0">
                    <a:solidFill>
                      <a:srgbClr val="000000"/>
                    </a:solidFill>
                    <a:latin typeface="微软雅黑" pitchFamily="34" charset="0"/>
                    <a:ea typeface="微软雅黑" pitchFamily="34" charset="-122"/>
                    <a:cs typeface="微软雅黑" pitchFamily="34" charset="-120"/>
                  </a:rPr>
                  <a:t>假设此人自第2</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层开始等可能地在每一层离开电梯</a:t>
                </a:r>
                <a:r>
                  <a:rPr lang="en-US" altLang="zh-CN" sz="1800" b="0" i="0" dirty="0">
                    <a:solidFill>
                      <a:srgbClr val="000000"/>
                    </a:solidFill>
                    <a:latin typeface="微软雅黑" pitchFamily="34" charset="0"/>
                    <a:ea typeface="微软雅黑" pitchFamily="34" charset="-122"/>
                    <a:cs typeface="微软雅黑" pitchFamily="34" charset="-120"/>
                  </a:rPr>
                  <a:t>，记事件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为偶数”，事件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为质</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数</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11_1#f5dfe8dd6?vop=1&amp;pid=52a20db2d&amp;color=0,0,0&amp;vtp=1&amp;bt=1&amp;bbb=1&amp;hb=1"/>
              <p:cNvSpPr>
                <a:spLocks noRot="1" noChangeAspect="1" noMove="1" noResize="1" noEditPoints="1" noAdjustHandles="1" noChangeArrowheads="1" noChangeShapeType="1" noTextEdit="1"/>
              </p:cNvSpPr>
              <p:nvPr/>
            </p:nvSpPr>
            <p:spPr>
              <a:xfrm>
                <a:off x="832104" y="1080000"/>
                <a:ext cx="10531904" cy="1189355"/>
              </a:xfrm>
              <a:prstGeom prst="rect">
                <a:avLst/>
              </a:prstGeom>
              <a:blipFill>
                <a:blip r:embed="rId3"/>
                <a:stretch>
                  <a:fillRect l="-1390" b="-12308"/>
                </a:stretch>
              </a:blipFill>
              <a:ln/>
            </p:spPr>
            <p:txBody>
              <a:bodyPr/>
              <a:lstStyle/>
              <a:p>
                <a:r>
                  <a:rPr lang="zh-CN" altLang="en-US">
                    <a:noFill/>
                  </a:rPr>
                  <a:t> </a:t>
                </a:r>
              </a:p>
            </p:txBody>
          </p:sp>
        </mc:Fallback>
      </mc:AlternateContent>
      <p:pic>
        <p:nvPicPr>
          <p:cNvPr id="3" name="QC_6_BD.11_1#f5dfe8dd6?vop=1&amp;pid=52a20db2d&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53177"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6_AN.12_1#f5dfe8dd6.bracket?vop=1&amp;pid=52a20db2d&amp;color=0,0,0&amp;vpa=4&amp;vtp=1&amp;bbb=1"/>
          <p:cNvSpPr/>
          <p:nvPr/>
        </p:nvSpPr>
        <p:spPr>
          <a:xfrm>
            <a:off x="1929860" y="1904865"/>
            <a:ext cx="6619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BCD</a:t>
            </a:r>
            <a:endParaRPr lang="en-US" altLang="zh-CN" dirty="0"/>
          </a:p>
        </p:txBody>
      </p:sp>
      <mc:AlternateContent xmlns:mc="http://schemas.openxmlformats.org/markup-compatibility/2006">
        <mc:Choice xmlns:a14="http://schemas.microsoft.com/office/drawing/2010/main" Requires="a14">
          <p:sp>
            <p:nvSpPr>
              <p:cNvPr id="5" name="QC_6_BD.11_2#f5dfe8dd6.choices?vop=1&amp;pid=52a20db2d&amp;color=0,0,0&amp;vtp=1&amp;bbb=1"/>
              <p:cNvSpPr/>
              <p:nvPr/>
            </p:nvSpPr>
            <p:spPr>
              <a:xfrm>
                <a:off x="832104" y="2275832"/>
                <a:ext cx="10533888" cy="930910"/>
              </a:xfrm>
              <a:prstGeom prst="rect">
                <a:avLst/>
              </a:prstGeom>
              <a:noFill/>
              <a:ln/>
            </p:spPr>
            <p:txBody>
              <a:bodyPr wrap="none" lIns="0" tIns="0" rIns="0" bIns="0" rtlCol="0" anchor="t"/>
              <a:lstStyle/>
              <a:p>
                <a:pPr latinLnBrk="1">
                  <a:lnSpc>
                    <a:spcPts val="46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5" name="QC_6_BD.11_2#f5dfe8dd6.choices?vop=1&amp;pid=52a20db2d&amp;color=0,0,0&amp;vtp=1&amp;bbb=1"/>
              <p:cNvSpPr>
                <a:spLocks noRot="1" noChangeAspect="1" noMove="1" noResize="1" noEditPoints="1" noAdjustHandles="1" noChangeArrowheads="1" noChangeShapeType="1" noTextEdit="1"/>
              </p:cNvSpPr>
              <p:nvPr/>
            </p:nvSpPr>
            <p:spPr>
              <a:xfrm>
                <a:off x="832104" y="2275832"/>
                <a:ext cx="10533888" cy="930910"/>
              </a:xfrm>
              <a:prstGeom prst="rect">
                <a:avLst/>
              </a:prstGeom>
              <a:blipFill>
                <a:blip r:embed="rId5"/>
                <a:stretch>
                  <a:fillRect l="-1389" b="-1568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13_1#f5dfe8dd6?vop=1&amp;pid=52a20db2d&amp;color=0,0,0&amp;vtp=1&amp;bt=1&amp;bbb=1&amp;hb=1"/>
              <p:cNvSpPr/>
              <p:nvPr/>
            </p:nvSpPr>
            <p:spPr>
              <a:xfrm>
                <a:off x="832104" y="1080000"/>
                <a:ext cx="10533888" cy="4547870"/>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【解析】易知样本空间</a:t>
                </a:r>
                <a14:m>
                  <m:oMath xmlns:m="http://schemas.openxmlformats.org/officeDocument/2006/math">
                    <m:r>
                      <m:rPr>
                        <m:sty m:val="p"/>
                      </m:rPr>
                      <a:rPr lang="en-US" altLang="zh-CN" sz="1800" b="0" i="0">
                        <a:solidFill>
                          <a:srgbClr val="000000"/>
                        </a:solidFill>
                        <a:latin typeface="Cambria Math" pitchFamily="34" charset="0"/>
                        <a:ea typeface="Cambria Math" pitchFamily="34" charset="-122"/>
                        <a:cs typeface="Cambria Math" pitchFamily="34" charset="-120"/>
                      </a:rPr>
                      <m:t>Ω</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,3,</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m:rPr>
                        <m:sty m:val="p"/>
                      </m:rPr>
                      <a:rPr lang="en-US" altLang="zh-CN" sz="1800" b="0" i="0">
                        <a:solidFill>
                          <a:srgbClr val="000000"/>
                        </a:solidFill>
                        <a:latin typeface="Cambria Math" pitchFamily="34" charset="0"/>
                        <a:ea typeface="Cambria Math" pitchFamily="34" charset="-122"/>
                        <a:cs typeface="Cambria Math" pitchFamily="34" charset="-120"/>
                      </a:rPr>
                      <m:t>Ω</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包含的样本点为2,4,6,8，则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4300"/>
                  </a:lnSpc>
                </a:pPr>
                <a:r>
                  <a:rPr lang="en-US" altLang="zh-CN" sz="1800" b="0" i="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包含的样本点为2,3,4,5，则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包含的样本点为2,3,5,7，则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 </a:t>
                </a:r>
              </a:p>
              <a:p>
                <a:pPr latinLnBrk="1">
                  <a:lnSpc>
                    <a:spcPts val="4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事</a:t>
                </a:r>
                <a:r>
                  <a:rPr lang="en-US" altLang="zh-CN" sz="1800"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𝐴𝐵𝐶</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，A选项错误；</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事</a:t>
                </a:r>
                <a:r>
                  <a:rPr lang="en-US" altLang="zh-CN" sz="1800"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包含的样本点为2,3,4,5,6,8，则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)=6</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，B选项正确；</a:t>
                </a:r>
                <a:endParaRPr lang="en-US" altLang="zh-CN" sz="1800" dirty="0"/>
              </a:p>
              <a:p>
                <a:pPr latinLnBrk="1">
                  <a:lnSpc>
                    <a:spcPts val="3500"/>
                  </a:lnSpc>
                </a:pPr>
                <a:r>
                  <a:rPr lang="en-US" altLang="zh-CN" b="0" i="0">
                    <a:solidFill>
                      <a:srgbClr val="000000"/>
                    </a:solidFill>
                    <a:latin typeface="微软雅黑" pitchFamily="34" charset="0"/>
                    <a:ea typeface="微软雅黑" pitchFamily="34" charset="-122"/>
                    <a:cs typeface="微软雅黑" pitchFamily="34" charset="-120"/>
                  </a:rPr>
                  <a:t>事</a:t>
                </a:r>
                <a:r>
                  <a:rPr lang="en-US" altLang="zh-CN" sz="1800"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𝐴𝐵</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包含的样本点为2,4,则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4</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m:t>
                        </m:r>
                        <m:r>
                          <a:rPr lang="en-US" altLang="zh-CN" sz="1800" b="0" i="0">
                            <a:solidFill>
                              <a:srgbClr val="000000"/>
                            </a:solidFill>
                            <a:latin typeface="Cambria Math" pitchFamily="34" charset="0"/>
                            <a:ea typeface="Cambria Math" pitchFamily="34" charset="-122"/>
                            <a:cs typeface="Cambria Math" pitchFamily="34" charset="-120"/>
                          </a:rPr>
                          <m:t>)</m:t>
                        </m:r>
                      </m:num>
                      <m:den>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C选</a:t>
                </a:r>
              </a:p>
              <a:p>
                <a:pPr latinLnBrk="1">
                  <a:lnSpc>
                    <a:spcPts val="3100"/>
                  </a:lnSpc>
                </a:pPr>
                <a:r>
                  <a:rPr lang="en-US" altLang="zh-CN" sz="1800" b="0" i="0">
                    <a:solidFill>
                      <a:srgbClr val="000000"/>
                    </a:solidFill>
                    <a:latin typeface="微软雅黑" pitchFamily="34" charset="0"/>
                    <a:ea typeface="微软雅黑" pitchFamily="34" charset="-122"/>
                    <a:cs typeface="微软雅黑" pitchFamily="34" charset="-120"/>
                  </a:rPr>
                  <a:t>项正确</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4300"/>
                  </a:lnSpc>
                </a:pPr>
                <a:r>
                  <a:rPr lang="en-US" altLang="zh-CN" b="0" i="0">
                    <a:solidFill>
                      <a:srgbClr val="000000"/>
                    </a:solidFill>
                    <a:latin typeface="微软雅黑" pitchFamily="34" charset="0"/>
                    <a:ea typeface="微软雅黑" pitchFamily="34" charset="-122"/>
                    <a:cs typeface="微软雅黑" pitchFamily="34" charset="-120"/>
                  </a:rPr>
                  <a:t>事</a:t>
                </a:r>
                <a:r>
                  <a:rPr lang="en-US" altLang="zh-CN" sz="1800" b="0" i="0">
                    <a:solidFill>
                      <a:srgbClr val="000000"/>
                    </a:solidFill>
                    <a:latin typeface="微软雅黑" pitchFamily="34" charset="0"/>
                    <a:ea typeface="微软雅黑" pitchFamily="34" charset="-122"/>
                    <a:cs typeface="微软雅黑" pitchFamily="34" charset="-120"/>
                  </a:rPr>
                  <a:t>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𝐴𝐶</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800" b="0" i="0" dirty="0">
                    <a:solidFill>
                      <a:srgbClr val="000000"/>
                    </a:solidFill>
                    <a:latin typeface="微软雅黑" pitchFamily="34" charset="0"/>
                    <a:ea typeface="微软雅黑" pitchFamily="34" charset="-122"/>
                    <a:cs typeface="微软雅黑" pitchFamily="34" charset="-120"/>
                  </a:rPr>
                  <a:t>，事件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800" b="0" i="0" dirty="0">
                    <a:solidFill>
                      <a:srgbClr val="000000"/>
                    </a:solidFill>
                    <a:latin typeface="微软雅黑" pitchFamily="34" charset="0"/>
                    <a:ea typeface="微软雅黑" pitchFamily="34" charset="-122"/>
                    <a:cs typeface="微软雅黑" pitchFamily="34" charset="-120"/>
                  </a:rPr>
                  <a:t>包含的样本点为2,3,5，则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𝐵𝐶</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4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𝐵𝐶</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m:t>
                        </m:r>
                      </m:num>
                      <m:den>
                        <m:r>
                          <a:rPr lang="en-US" altLang="zh-CN" b="0" i="0">
                            <a:solidFill>
                              <a:srgbClr val="000000"/>
                            </a:solidFill>
                            <a:latin typeface="Cambria Math" pitchFamily="34" charset="0"/>
                            <a:ea typeface="Cambria Math" pitchFamily="34" charset="-122"/>
                            <a:cs typeface="Cambria Math" pitchFamily="34" charset="-120"/>
                          </a:rPr>
                          <m:t>8</m:t>
                        </m:r>
                      </m:den>
                    </m:f>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𝐴𝐶</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𝐵𝐶</m:t>
                        </m:r>
                        <m:r>
                          <a:rPr lang="en-US" altLang="zh-CN" b="0" i="0">
                            <a:solidFill>
                              <a:srgbClr val="000000"/>
                            </a:solidFill>
                            <a:latin typeface="Cambria Math" pitchFamily="34" charset="0"/>
                            <a:ea typeface="Cambria Math" pitchFamily="34" charset="-122"/>
                            <a:cs typeface="Cambria Math" pitchFamily="34" charset="-120"/>
                          </a:rPr>
                          <m:t>)</m:t>
                        </m:r>
                      </m:num>
                      <m:den>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r>
                          <a:rPr lang="en-US" altLang="zh-CN" b="0" i="0">
                            <a:solidFill>
                              <a:srgbClr val="000000"/>
                            </a:solidFill>
                            <a:latin typeface="Cambria Math" pitchFamily="34" charset="0"/>
                            <a:ea typeface="Cambria Math" pitchFamily="34" charset="-122"/>
                            <a:cs typeface="Cambria Math" pitchFamily="34" charset="-120"/>
                          </a:rPr>
                          <m:t>)</m:t>
                        </m:r>
                      </m:den>
                    </m:f>
                    <m:r>
                      <a:rPr lang="en-US" altLang="zh-CN" b="0" i="0">
                        <a:solidFill>
                          <a:srgbClr val="000000"/>
                        </a:solidFill>
                        <a:latin typeface="Cambria Math" pitchFamily="34" charset="0"/>
                        <a:ea typeface="Cambria Math" pitchFamily="34" charset="-122"/>
                        <a:cs typeface="Cambria Math" pitchFamily="34" charset="-120"/>
                      </a:rPr>
                      <m:t>=1</m:t>
                    </m:r>
                  </m:oMath>
                </a14:m>
                <a:r>
                  <a:rPr lang="en-US" altLang="zh-CN" b="0" i="0" dirty="0">
                    <a:solidFill>
                      <a:srgbClr val="000000"/>
                    </a:solidFill>
                    <a:latin typeface="微软雅黑" pitchFamily="34" charset="0"/>
                    <a:ea typeface="微软雅黑" pitchFamily="34" charset="-122"/>
                    <a:cs typeface="微软雅黑" pitchFamily="34" charset="-120"/>
                  </a:rPr>
                  <a:t>，D选项正确.故选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BCD</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13_1#f5dfe8dd6?vop=1&amp;pid=52a20db2d&amp;color=0,0,0&amp;vtp=1&amp;bt=1&amp;bbb=1&amp;hb=1"/>
              <p:cNvSpPr>
                <a:spLocks noRot="1" noChangeAspect="1" noMove="1" noResize="1" noEditPoints="1" noAdjustHandles="1" noChangeArrowheads="1" noChangeShapeType="1" noTextEdit="1"/>
              </p:cNvSpPr>
              <p:nvPr/>
            </p:nvSpPr>
            <p:spPr>
              <a:xfrm>
                <a:off x="832104" y="1080000"/>
                <a:ext cx="10533888" cy="4547870"/>
              </a:xfrm>
              <a:prstGeom prst="rect">
                <a:avLst/>
              </a:prstGeom>
              <a:blipFill>
                <a:blip r:embed="rId3"/>
                <a:stretch>
                  <a:fillRect l="-1389" r="-2315" b="-1743"/>
                </a:stretch>
              </a:blipFill>
              <a:ln/>
            </p:spPr>
            <p:txBody>
              <a:bodyPr/>
              <a:lstStyle/>
              <a:p>
                <a:r>
                  <a:rPr lang="zh-CN" altLang="en-US">
                    <a:noFill/>
                  </a:rPr>
                  <a:t> </a:t>
                </a:r>
              </a:p>
            </p:txBody>
          </p:sp>
        </mc:Fallback>
      </mc:AlternateContent>
    </p:spTree>
  </p:cSld>
  <p:clrMapOvr>
    <a:masterClrMapping/>
  </p:clrMapOvr>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3555</Words>
  <Application>Microsoft Office PowerPoint</Application>
  <PresentationFormat>宽屏</PresentationFormat>
  <Paragraphs>245</Paragraphs>
  <Slides>30</Slides>
  <Notes>30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30</vt:i4>
      </vt:variant>
    </vt:vector>
  </HeadingPairs>
  <TitlesOfParts>
    <vt:vector size="37"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2025-10-20T08:15:37Z</dcterms:created>
  <dcterms:modified xsi:type="dcterms:W3CDTF">2025-10-20T08:18:19Z</dcterms:modified>
  <cp:category/>
  <cp:contentStatus/>
</cp:coreProperties>
</file>